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7" r:id="rId2"/>
    <p:sldId id="260" r:id="rId3"/>
    <p:sldId id="280" r:id="rId4"/>
    <p:sldId id="278" r:id="rId5"/>
    <p:sldId id="282" r:id="rId6"/>
    <p:sldId id="281" r:id="rId7"/>
    <p:sldId id="293" r:id="rId8"/>
    <p:sldId id="284" r:id="rId9"/>
    <p:sldId id="299" r:id="rId10"/>
    <p:sldId id="279" r:id="rId11"/>
    <p:sldId id="288" r:id="rId12"/>
    <p:sldId id="283" r:id="rId13"/>
    <p:sldId id="286" r:id="rId14"/>
    <p:sldId id="298" r:id="rId15"/>
    <p:sldId id="296" r:id="rId16"/>
    <p:sldId id="297" r:id="rId17"/>
    <p:sldId id="285" r:id="rId18"/>
    <p:sldId id="316" r:id="rId19"/>
    <p:sldId id="287" r:id="rId20"/>
    <p:sldId id="305" r:id="rId21"/>
    <p:sldId id="307" r:id="rId22"/>
    <p:sldId id="311" r:id="rId23"/>
    <p:sldId id="310" r:id="rId24"/>
    <p:sldId id="309" r:id="rId25"/>
    <p:sldId id="312" r:id="rId26"/>
    <p:sldId id="262" r:id="rId27"/>
    <p:sldId id="315" r:id="rId28"/>
    <p:sldId id="313" r:id="rId29"/>
  </p:sldIdLst>
  <p:sldSz cx="9144000" cy="6858000" type="screen4x3"/>
  <p:notesSz cx="7105650" cy="10236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8" autoAdjust="0"/>
  </p:normalViewPr>
  <p:slideViewPr>
    <p:cSldViewPr>
      <p:cViewPr varScale="1">
        <p:scale>
          <a:sx n="83" d="100"/>
          <a:sy n="83" d="100"/>
        </p:scale>
        <p:origin x="-158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804C5-21FE-4B86-9F6F-D5ADC5AEB211}" type="doc">
      <dgm:prSet loTypeId="urn:microsoft.com/office/officeart/2005/8/layout/venn1" loCatId="relationship" qsTypeId="urn:microsoft.com/office/officeart/2005/8/quickstyle/simple2" qsCatId="simple" csTypeId="urn:microsoft.com/office/officeart/2005/8/colors/colorful5" csCatId="colorful" phldr="1"/>
      <dgm:spPr/>
    </dgm:pt>
    <dgm:pt modelId="{A6C92ABE-76A4-4A22-A7AB-193E2604EC48}">
      <dgm:prSet phldrT="[文本]" custT="1"/>
      <dgm:spPr/>
      <dgm:t>
        <a:bodyPr/>
        <a:lstStyle/>
        <a:p>
          <a:r>
            <a:rPr lang="zh-CN" altLang="en-US" sz="2000" dirty="0" smtClean="0">
              <a:latin typeface="华文楷体" pitchFamily="2" charset="-122"/>
              <a:ea typeface="华文楷体" pitchFamily="2" charset="-122"/>
            </a:rPr>
            <a:t>用户</a:t>
          </a:r>
          <a:endParaRPr lang="zh-CN" altLang="en-US" sz="2000" dirty="0">
            <a:latin typeface="华文楷体" pitchFamily="2" charset="-122"/>
            <a:ea typeface="华文楷体" pitchFamily="2" charset="-122"/>
          </a:endParaRPr>
        </a:p>
      </dgm:t>
    </dgm:pt>
    <dgm:pt modelId="{2E43C3D6-C2BB-4D8D-91D1-DE6F4B5B4FAE}" type="parTrans" cxnId="{912814EB-DF8F-4B39-9E92-66C431DFBAA7}">
      <dgm:prSet/>
      <dgm:spPr/>
      <dgm:t>
        <a:bodyPr/>
        <a:lstStyle/>
        <a:p>
          <a:endParaRPr lang="zh-CN" altLang="en-US" sz="2000">
            <a:latin typeface="华文楷体" pitchFamily="2" charset="-122"/>
            <a:ea typeface="华文楷体" pitchFamily="2" charset="-122"/>
          </a:endParaRPr>
        </a:p>
      </dgm:t>
    </dgm:pt>
    <dgm:pt modelId="{F61447FC-A24C-4242-8182-83FD6972F314}" type="sibTrans" cxnId="{912814EB-DF8F-4B39-9E92-66C431DFBAA7}">
      <dgm:prSet/>
      <dgm:spPr/>
      <dgm:t>
        <a:bodyPr/>
        <a:lstStyle/>
        <a:p>
          <a:endParaRPr lang="zh-CN" altLang="en-US" sz="2000">
            <a:latin typeface="华文楷体" pitchFamily="2" charset="-122"/>
            <a:ea typeface="华文楷体" pitchFamily="2" charset="-122"/>
          </a:endParaRPr>
        </a:p>
      </dgm:t>
    </dgm:pt>
    <dgm:pt modelId="{0F6F079B-D066-468B-B29C-5659F0258181}">
      <dgm:prSet phldrT="[文本]" custT="1"/>
      <dgm:spPr/>
      <dgm:t>
        <a:bodyPr/>
        <a:lstStyle/>
        <a:p>
          <a:r>
            <a:rPr lang="zh-CN" altLang="en-US" sz="2000" dirty="0" smtClean="0">
              <a:latin typeface="华文楷体" pitchFamily="2" charset="-122"/>
              <a:ea typeface="华文楷体" pitchFamily="2" charset="-122"/>
            </a:rPr>
            <a:t>内容</a:t>
          </a:r>
          <a:endParaRPr lang="zh-CN" altLang="en-US" sz="2000" dirty="0">
            <a:latin typeface="华文楷体" pitchFamily="2" charset="-122"/>
            <a:ea typeface="华文楷体" pitchFamily="2" charset="-122"/>
          </a:endParaRPr>
        </a:p>
      </dgm:t>
    </dgm:pt>
    <dgm:pt modelId="{363E976D-4418-4265-82C2-A3EFB38D50FD}" type="parTrans" cxnId="{60838A31-2FD2-4894-B248-ECD249437649}">
      <dgm:prSet/>
      <dgm:spPr/>
      <dgm:t>
        <a:bodyPr/>
        <a:lstStyle/>
        <a:p>
          <a:endParaRPr lang="zh-CN" altLang="en-US" sz="2000">
            <a:latin typeface="华文楷体" pitchFamily="2" charset="-122"/>
            <a:ea typeface="华文楷体" pitchFamily="2" charset="-122"/>
          </a:endParaRPr>
        </a:p>
      </dgm:t>
    </dgm:pt>
    <dgm:pt modelId="{F254FC12-4EDE-4EE5-859C-02B81BB96D95}" type="sibTrans" cxnId="{60838A31-2FD2-4894-B248-ECD249437649}">
      <dgm:prSet/>
      <dgm:spPr/>
      <dgm:t>
        <a:bodyPr/>
        <a:lstStyle/>
        <a:p>
          <a:endParaRPr lang="zh-CN" altLang="en-US" sz="2000">
            <a:latin typeface="华文楷体" pitchFamily="2" charset="-122"/>
            <a:ea typeface="华文楷体" pitchFamily="2" charset="-122"/>
          </a:endParaRPr>
        </a:p>
      </dgm:t>
    </dgm:pt>
    <dgm:pt modelId="{1293152B-E78D-4345-89F8-BDBA8FBDC78C}">
      <dgm:prSet phldrT="[文本]" custT="1"/>
      <dgm:spPr/>
      <dgm:t>
        <a:bodyPr/>
        <a:lstStyle/>
        <a:p>
          <a:r>
            <a:rPr lang="zh-CN" altLang="en-US" sz="2000" dirty="0" smtClean="0">
              <a:latin typeface="华文楷体" pitchFamily="2" charset="-122"/>
              <a:ea typeface="华文楷体" pitchFamily="2" charset="-122"/>
            </a:rPr>
            <a:t>网站</a:t>
          </a:r>
          <a:endParaRPr lang="zh-CN" altLang="en-US" sz="2000" dirty="0">
            <a:latin typeface="华文楷体" pitchFamily="2" charset="-122"/>
            <a:ea typeface="华文楷体" pitchFamily="2" charset="-122"/>
          </a:endParaRPr>
        </a:p>
      </dgm:t>
    </dgm:pt>
    <dgm:pt modelId="{39FEDF4D-A138-4A57-9612-37D654AEAFE4}" type="parTrans" cxnId="{C5175699-80DE-47A9-AF44-25815882A15E}">
      <dgm:prSet/>
      <dgm:spPr/>
      <dgm:t>
        <a:bodyPr/>
        <a:lstStyle/>
        <a:p>
          <a:endParaRPr lang="zh-CN" altLang="en-US" sz="2000">
            <a:latin typeface="华文楷体" pitchFamily="2" charset="-122"/>
            <a:ea typeface="华文楷体" pitchFamily="2" charset="-122"/>
          </a:endParaRPr>
        </a:p>
      </dgm:t>
    </dgm:pt>
    <dgm:pt modelId="{9B4F36A7-0236-43EF-85BF-B6633CDC5580}" type="sibTrans" cxnId="{C5175699-80DE-47A9-AF44-25815882A15E}">
      <dgm:prSet/>
      <dgm:spPr/>
      <dgm:t>
        <a:bodyPr/>
        <a:lstStyle/>
        <a:p>
          <a:endParaRPr lang="zh-CN" altLang="en-US" sz="2000">
            <a:latin typeface="华文楷体" pitchFamily="2" charset="-122"/>
            <a:ea typeface="华文楷体" pitchFamily="2" charset="-122"/>
          </a:endParaRPr>
        </a:p>
      </dgm:t>
    </dgm:pt>
    <dgm:pt modelId="{D07589A0-298B-467C-BF63-82BAFD604F07}" type="pres">
      <dgm:prSet presAssocID="{B36804C5-21FE-4B86-9F6F-D5ADC5AEB211}" presName="compositeShape" presStyleCnt="0">
        <dgm:presLayoutVars>
          <dgm:chMax val="7"/>
          <dgm:dir/>
          <dgm:resizeHandles val="exact"/>
        </dgm:presLayoutVars>
      </dgm:prSet>
      <dgm:spPr/>
    </dgm:pt>
    <dgm:pt modelId="{D82FA219-E059-4FCC-A990-36C017A5EEC2}" type="pres">
      <dgm:prSet presAssocID="{A6C92ABE-76A4-4A22-A7AB-193E2604EC48}" presName="circ1" presStyleLbl="vennNode1" presStyleIdx="0" presStyleCnt="3"/>
      <dgm:spPr/>
      <dgm:t>
        <a:bodyPr/>
        <a:lstStyle/>
        <a:p>
          <a:endParaRPr lang="zh-CN" altLang="en-US"/>
        </a:p>
      </dgm:t>
    </dgm:pt>
    <dgm:pt modelId="{19984CC1-A915-40AE-8D15-D73820A3EDBB}" type="pres">
      <dgm:prSet presAssocID="{A6C92ABE-76A4-4A22-A7AB-193E2604EC48}" presName="circ1Tx" presStyleLbl="revTx" presStyleIdx="0" presStyleCnt="0">
        <dgm:presLayoutVars>
          <dgm:chMax val="0"/>
          <dgm:chPref val="0"/>
          <dgm:bulletEnabled val="1"/>
        </dgm:presLayoutVars>
      </dgm:prSet>
      <dgm:spPr/>
      <dgm:t>
        <a:bodyPr/>
        <a:lstStyle/>
        <a:p>
          <a:endParaRPr lang="zh-CN" altLang="en-US"/>
        </a:p>
      </dgm:t>
    </dgm:pt>
    <dgm:pt modelId="{BD94109D-1C01-4DE4-9380-BA3F194B943E}" type="pres">
      <dgm:prSet presAssocID="{0F6F079B-D066-468B-B29C-5659F0258181}" presName="circ2" presStyleLbl="vennNode1" presStyleIdx="1" presStyleCnt="3"/>
      <dgm:spPr/>
      <dgm:t>
        <a:bodyPr/>
        <a:lstStyle/>
        <a:p>
          <a:endParaRPr lang="zh-CN" altLang="en-US"/>
        </a:p>
      </dgm:t>
    </dgm:pt>
    <dgm:pt modelId="{AA898755-637F-4659-A0A6-1011B8FE3CA0}" type="pres">
      <dgm:prSet presAssocID="{0F6F079B-D066-468B-B29C-5659F0258181}" presName="circ2Tx" presStyleLbl="revTx" presStyleIdx="0" presStyleCnt="0">
        <dgm:presLayoutVars>
          <dgm:chMax val="0"/>
          <dgm:chPref val="0"/>
          <dgm:bulletEnabled val="1"/>
        </dgm:presLayoutVars>
      </dgm:prSet>
      <dgm:spPr/>
      <dgm:t>
        <a:bodyPr/>
        <a:lstStyle/>
        <a:p>
          <a:endParaRPr lang="zh-CN" altLang="en-US"/>
        </a:p>
      </dgm:t>
    </dgm:pt>
    <dgm:pt modelId="{76576851-A309-444D-B1AC-CB98B8C05E6E}" type="pres">
      <dgm:prSet presAssocID="{1293152B-E78D-4345-89F8-BDBA8FBDC78C}" presName="circ3" presStyleLbl="vennNode1" presStyleIdx="2" presStyleCnt="3"/>
      <dgm:spPr/>
      <dgm:t>
        <a:bodyPr/>
        <a:lstStyle/>
        <a:p>
          <a:endParaRPr lang="zh-CN" altLang="en-US"/>
        </a:p>
      </dgm:t>
    </dgm:pt>
    <dgm:pt modelId="{53C34B55-BB26-48FA-B91E-03EBC71E2329}" type="pres">
      <dgm:prSet presAssocID="{1293152B-E78D-4345-89F8-BDBA8FBDC78C}" presName="circ3Tx" presStyleLbl="revTx" presStyleIdx="0" presStyleCnt="0">
        <dgm:presLayoutVars>
          <dgm:chMax val="0"/>
          <dgm:chPref val="0"/>
          <dgm:bulletEnabled val="1"/>
        </dgm:presLayoutVars>
      </dgm:prSet>
      <dgm:spPr/>
      <dgm:t>
        <a:bodyPr/>
        <a:lstStyle/>
        <a:p>
          <a:endParaRPr lang="zh-CN" altLang="en-US"/>
        </a:p>
      </dgm:t>
    </dgm:pt>
  </dgm:ptLst>
  <dgm:cxnLst>
    <dgm:cxn modelId="{60838A31-2FD2-4894-B248-ECD249437649}" srcId="{B36804C5-21FE-4B86-9F6F-D5ADC5AEB211}" destId="{0F6F079B-D066-468B-B29C-5659F0258181}" srcOrd="1" destOrd="0" parTransId="{363E976D-4418-4265-82C2-A3EFB38D50FD}" sibTransId="{F254FC12-4EDE-4EE5-859C-02B81BB96D95}"/>
    <dgm:cxn modelId="{912814EB-DF8F-4B39-9E92-66C431DFBAA7}" srcId="{B36804C5-21FE-4B86-9F6F-D5ADC5AEB211}" destId="{A6C92ABE-76A4-4A22-A7AB-193E2604EC48}" srcOrd="0" destOrd="0" parTransId="{2E43C3D6-C2BB-4D8D-91D1-DE6F4B5B4FAE}" sibTransId="{F61447FC-A24C-4242-8182-83FD6972F314}"/>
    <dgm:cxn modelId="{C5175699-80DE-47A9-AF44-25815882A15E}" srcId="{B36804C5-21FE-4B86-9F6F-D5ADC5AEB211}" destId="{1293152B-E78D-4345-89F8-BDBA8FBDC78C}" srcOrd="2" destOrd="0" parTransId="{39FEDF4D-A138-4A57-9612-37D654AEAFE4}" sibTransId="{9B4F36A7-0236-43EF-85BF-B6633CDC5580}"/>
    <dgm:cxn modelId="{54D19A4B-5D52-4551-835D-A7E363D04410}" type="presOf" srcId="{A6C92ABE-76A4-4A22-A7AB-193E2604EC48}" destId="{19984CC1-A915-40AE-8D15-D73820A3EDBB}" srcOrd="1" destOrd="0" presId="urn:microsoft.com/office/officeart/2005/8/layout/venn1"/>
    <dgm:cxn modelId="{F7AB3F2A-B09D-4BB1-A042-C7E05F7FC8FD}" type="presOf" srcId="{B36804C5-21FE-4B86-9F6F-D5ADC5AEB211}" destId="{D07589A0-298B-467C-BF63-82BAFD604F07}" srcOrd="0" destOrd="0" presId="urn:microsoft.com/office/officeart/2005/8/layout/venn1"/>
    <dgm:cxn modelId="{051A6B1E-4DD9-4C74-BCE6-C8AE17C5AA2D}" type="presOf" srcId="{A6C92ABE-76A4-4A22-A7AB-193E2604EC48}" destId="{D82FA219-E059-4FCC-A990-36C017A5EEC2}" srcOrd="0" destOrd="0" presId="urn:microsoft.com/office/officeart/2005/8/layout/venn1"/>
    <dgm:cxn modelId="{B08DBC01-F963-4151-B95E-FC7056D82684}" type="presOf" srcId="{1293152B-E78D-4345-89F8-BDBA8FBDC78C}" destId="{53C34B55-BB26-48FA-B91E-03EBC71E2329}" srcOrd="1" destOrd="0" presId="urn:microsoft.com/office/officeart/2005/8/layout/venn1"/>
    <dgm:cxn modelId="{E1DC1D34-246C-4EDA-8670-780D9562D3C9}" type="presOf" srcId="{0F6F079B-D066-468B-B29C-5659F0258181}" destId="{BD94109D-1C01-4DE4-9380-BA3F194B943E}" srcOrd="0" destOrd="0" presId="urn:microsoft.com/office/officeart/2005/8/layout/venn1"/>
    <dgm:cxn modelId="{2F61A473-7913-4C84-BD49-FCE5DF2006CD}" type="presOf" srcId="{0F6F079B-D066-468B-B29C-5659F0258181}" destId="{AA898755-637F-4659-A0A6-1011B8FE3CA0}" srcOrd="1" destOrd="0" presId="urn:microsoft.com/office/officeart/2005/8/layout/venn1"/>
    <dgm:cxn modelId="{7CA30533-3BF8-4F46-8589-A0F49FECB143}" type="presOf" srcId="{1293152B-E78D-4345-89F8-BDBA8FBDC78C}" destId="{76576851-A309-444D-B1AC-CB98B8C05E6E}" srcOrd="0" destOrd="0" presId="urn:microsoft.com/office/officeart/2005/8/layout/venn1"/>
    <dgm:cxn modelId="{EB6134AA-0049-4AD9-9738-9B783BF987B4}" type="presParOf" srcId="{D07589A0-298B-467C-BF63-82BAFD604F07}" destId="{D82FA219-E059-4FCC-A990-36C017A5EEC2}" srcOrd="0" destOrd="0" presId="urn:microsoft.com/office/officeart/2005/8/layout/venn1"/>
    <dgm:cxn modelId="{8FACDFF1-7797-4512-911B-781F01F6F54F}" type="presParOf" srcId="{D07589A0-298B-467C-BF63-82BAFD604F07}" destId="{19984CC1-A915-40AE-8D15-D73820A3EDBB}" srcOrd="1" destOrd="0" presId="urn:microsoft.com/office/officeart/2005/8/layout/venn1"/>
    <dgm:cxn modelId="{CCEB6CD5-1F4F-4E58-9684-018EB25E0024}" type="presParOf" srcId="{D07589A0-298B-467C-BF63-82BAFD604F07}" destId="{BD94109D-1C01-4DE4-9380-BA3F194B943E}" srcOrd="2" destOrd="0" presId="urn:microsoft.com/office/officeart/2005/8/layout/venn1"/>
    <dgm:cxn modelId="{BEAF77C7-93DE-42B5-BA15-34BED57C82C6}" type="presParOf" srcId="{D07589A0-298B-467C-BF63-82BAFD604F07}" destId="{AA898755-637F-4659-A0A6-1011B8FE3CA0}" srcOrd="3" destOrd="0" presId="urn:microsoft.com/office/officeart/2005/8/layout/venn1"/>
    <dgm:cxn modelId="{C57A5FE7-BA39-4BE8-B106-666E3C29A5ED}" type="presParOf" srcId="{D07589A0-298B-467C-BF63-82BAFD604F07}" destId="{76576851-A309-444D-B1AC-CB98B8C05E6E}" srcOrd="4" destOrd="0" presId="urn:microsoft.com/office/officeart/2005/8/layout/venn1"/>
    <dgm:cxn modelId="{25D33B5C-5476-4152-8475-A68ECC3408C6}" type="presParOf" srcId="{D07589A0-298B-467C-BF63-82BAFD604F07}" destId="{53C34B55-BB26-48FA-B91E-03EBC71E232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6804C5-21FE-4B86-9F6F-D5ADC5AEB211}" type="doc">
      <dgm:prSet loTypeId="urn:microsoft.com/office/officeart/2005/8/layout/venn1" loCatId="relationship" qsTypeId="urn:microsoft.com/office/officeart/2005/8/quickstyle/simple2" qsCatId="simple" csTypeId="urn:microsoft.com/office/officeart/2005/8/colors/colorful5" csCatId="colorful" phldr="1"/>
      <dgm:spPr/>
    </dgm:pt>
    <dgm:pt modelId="{A6C92ABE-76A4-4A22-A7AB-193E2604EC48}">
      <dgm:prSet phldrT="[文本]" custT="1"/>
      <dgm:spPr/>
      <dgm:t>
        <a:bodyPr/>
        <a:lstStyle/>
        <a:p>
          <a:r>
            <a:rPr lang="zh-CN" altLang="en-US" sz="2000" dirty="0" smtClean="0">
              <a:latin typeface="华文楷体" pitchFamily="2" charset="-122"/>
              <a:ea typeface="华文楷体" pitchFamily="2" charset="-122"/>
            </a:rPr>
            <a:t>用户</a:t>
          </a:r>
          <a:endParaRPr lang="zh-CN" altLang="en-US" sz="2000" dirty="0">
            <a:latin typeface="华文楷体" pitchFamily="2" charset="-122"/>
            <a:ea typeface="华文楷体" pitchFamily="2" charset="-122"/>
          </a:endParaRPr>
        </a:p>
      </dgm:t>
    </dgm:pt>
    <dgm:pt modelId="{2E43C3D6-C2BB-4D8D-91D1-DE6F4B5B4FAE}" type="parTrans" cxnId="{912814EB-DF8F-4B39-9E92-66C431DFBAA7}">
      <dgm:prSet/>
      <dgm:spPr/>
      <dgm:t>
        <a:bodyPr/>
        <a:lstStyle/>
        <a:p>
          <a:endParaRPr lang="zh-CN" altLang="en-US" sz="2000">
            <a:latin typeface="华文楷体" pitchFamily="2" charset="-122"/>
            <a:ea typeface="华文楷体" pitchFamily="2" charset="-122"/>
          </a:endParaRPr>
        </a:p>
      </dgm:t>
    </dgm:pt>
    <dgm:pt modelId="{F61447FC-A24C-4242-8182-83FD6972F314}" type="sibTrans" cxnId="{912814EB-DF8F-4B39-9E92-66C431DFBAA7}">
      <dgm:prSet/>
      <dgm:spPr/>
      <dgm:t>
        <a:bodyPr/>
        <a:lstStyle/>
        <a:p>
          <a:endParaRPr lang="zh-CN" altLang="en-US" sz="2000">
            <a:latin typeface="华文楷体" pitchFamily="2" charset="-122"/>
            <a:ea typeface="华文楷体" pitchFamily="2" charset="-122"/>
          </a:endParaRPr>
        </a:p>
      </dgm:t>
    </dgm:pt>
    <dgm:pt modelId="{0F6F079B-D066-468B-B29C-5659F0258181}">
      <dgm:prSet phldrT="[文本]" custT="1"/>
      <dgm:spPr/>
      <dgm:t>
        <a:bodyPr/>
        <a:lstStyle/>
        <a:p>
          <a:r>
            <a:rPr lang="zh-CN" altLang="en-US" sz="2000" dirty="0" smtClean="0">
              <a:latin typeface="华文楷体" pitchFamily="2" charset="-122"/>
              <a:ea typeface="华文楷体" pitchFamily="2" charset="-122"/>
            </a:rPr>
            <a:t>内容</a:t>
          </a:r>
          <a:endParaRPr lang="zh-CN" altLang="en-US" sz="2000" dirty="0">
            <a:latin typeface="华文楷体" pitchFamily="2" charset="-122"/>
            <a:ea typeface="华文楷体" pitchFamily="2" charset="-122"/>
          </a:endParaRPr>
        </a:p>
      </dgm:t>
    </dgm:pt>
    <dgm:pt modelId="{363E976D-4418-4265-82C2-A3EFB38D50FD}" type="parTrans" cxnId="{60838A31-2FD2-4894-B248-ECD249437649}">
      <dgm:prSet/>
      <dgm:spPr/>
      <dgm:t>
        <a:bodyPr/>
        <a:lstStyle/>
        <a:p>
          <a:endParaRPr lang="zh-CN" altLang="en-US" sz="2000">
            <a:latin typeface="华文楷体" pitchFamily="2" charset="-122"/>
            <a:ea typeface="华文楷体" pitchFamily="2" charset="-122"/>
          </a:endParaRPr>
        </a:p>
      </dgm:t>
    </dgm:pt>
    <dgm:pt modelId="{F254FC12-4EDE-4EE5-859C-02B81BB96D95}" type="sibTrans" cxnId="{60838A31-2FD2-4894-B248-ECD249437649}">
      <dgm:prSet/>
      <dgm:spPr/>
      <dgm:t>
        <a:bodyPr/>
        <a:lstStyle/>
        <a:p>
          <a:endParaRPr lang="zh-CN" altLang="en-US" sz="2000">
            <a:latin typeface="华文楷体" pitchFamily="2" charset="-122"/>
            <a:ea typeface="华文楷体" pitchFamily="2" charset="-122"/>
          </a:endParaRPr>
        </a:p>
      </dgm:t>
    </dgm:pt>
    <dgm:pt modelId="{1293152B-E78D-4345-89F8-BDBA8FBDC78C}">
      <dgm:prSet phldrT="[文本]" custT="1"/>
      <dgm:spPr/>
      <dgm:t>
        <a:bodyPr/>
        <a:lstStyle/>
        <a:p>
          <a:r>
            <a:rPr lang="zh-CN" altLang="en-US" sz="2000" dirty="0" smtClean="0">
              <a:latin typeface="华文楷体" pitchFamily="2" charset="-122"/>
              <a:ea typeface="华文楷体" pitchFamily="2" charset="-122"/>
            </a:rPr>
            <a:t>网站</a:t>
          </a:r>
          <a:endParaRPr lang="zh-CN" altLang="en-US" sz="2000" dirty="0">
            <a:latin typeface="华文楷体" pitchFamily="2" charset="-122"/>
            <a:ea typeface="华文楷体" pitchFamily="2" charset="-122"/>
          </a:endParaRPr>
        </a:p>
      </dgm:t>
    </dgm:pt>
    <dgm:pt modelId="{39FEDF4D-A138-4A57-9612-37D654AEAFE4}" type="parTrans" cxnId="{C5175699-80DE-47A9-AF44-25815882A15E}">
      <dgm:prSet/>
      <dgm:spPr/>
      <dgm:t>
        <a:bodyPr/>
        <a:lstStyle/>
        <a:p>
          <a:endParaRPr lang="zh-CN" altLang="en-US" sz="2000">
            <a:latin typeface="华文楷体" pitchFamily="2" charset="-122"/>
            <a:ea typeface="华文楷体" pitchFamily="2" charset="-122"/>
          </a:endParaRPr>
        </a:p>
      </dgm:t>
    </dgm:pt>
    <dgm:pt modelId="{9B4F36A7-0236-43EF-85BF-B6633CDC5580}" type="sibTrans" cxnId="{C5175699-80DE-47A9-AF44-25815882A15E}">
      <dgm:prSet/>
      <dgm:spPr/>
      <dgm:t>
        <a:bodyPr/>
        <a:lstStyle/>
        <a:p>
          <a:endParaRPr lang="zh-CN" altLang="en-US" sz="2000">
            <a:latin typeface="华文楷体" pitchFamily="2" charset="-122"/>
            <a:ea typeface="华文楷体" pitchFamily="2" charset="-122"/>
          </a:endParaRPr>
        </a:p>
      </dgm:t>
    </dgm:pt>
    <dgm:pt modelId="{D07589A0-298B-467C-BF63-82BAFD604F07}" type="pres">
      <dgm:prSet presAssocID="{B36804C5-21FE-4B86-9F6F-D5ADC5AEB211}" presName="compositeShape" presStyleCnt="0">
        <dgm:presLayoutVars>
          <dgm:chMax val="7"/>
          <dgm:dir/>
          <dgm:resizeHandles val="exact"/>
        </dgm:presLayoutVars>
      </dgm:prSet>
      <dgm:spPr/>
    </dgm:pt>
    <dgm:pt modelId="{D82FA219-E059-4FCC-A990-36C017A5EEC2}" type="pres">
      <dgm:prSet presAssocID="{A6C92ABE-76A4-4A22-A7AB-193E2604EC48}" presName="circ1" presStyleLbl="vennNode1" presStyleIdx="0" presStyleCnt="3"/>
      <dgm:spPr/>
      <dgm:t>
        <a:bodyPr/>
        <a:lstStyle/>
        <a:p>
          <a:endParaRPr lang="zh-CN" altLang="en-US"/>
        </a:p>
      </dgm:t>
    </dgm:pt>
    <dgm:pt modelId="{19984CC1-A915-40AE-8D15-D73820A3EDBB}" type="pres">
      <dgm:prSet presAssocID="{A6C92ABE-76A4-4A22-A7AB-193E2604EC48}" presName="circ1Tx" presStyleLbl="revTx" presStyleIdx="0" presStyleCnt="0">
        <dgm:presLayoutVars>
          <dgm:chMax val="0"/>
          <dgm:chPref val="0"/>
          <dgm:bulletEnabled val="1"/>
        </dgm:presLayoutVars>
      </dgm:prSet>
      <dgm:spPr/>
      <dgm:t>
        <a:bodyPr/>
        <a:lstStyle/>
        <a:p>
          <a:endParaRPr lang="zh-CN" altLang="en-US"/>
        </a:p>
      </dgm:t>
    </dgm:pt>
    <dgm:pt modelId="{BD94109D-1C01-4DE4-9380-BA3F194B943E}" type="pres">
      <dgm:prSet presAssocID="{0F6F079B-D066-468B-B29C-5659F0258181}" presName="circ2" presStyleLbl="vennNode1" presStyleIdx="1" presStyleCnt="3"/>
      <dgm:spPr/>
      <dgm:t>
        <a:bodyPr/>
        <a:lstStyle/>
        <a:p>
          <a:endParaRPr lang="zh-CN" altLang="en-US"/>
        </a:p>
      </dgm:t>
    </dgm:pt>
    <dgm:pt modelId="{AA898755-637F-4659-A0A6-1011B8FE3CA0}" type="pres">
      <dgm:prSet presAssocID="{0F6F079B-D066-468B-B29C-5659F0258181}" presName="circ2Tx" presStyleLbl="revTx" presStyleIdx="0" presStyleCnt="0">
        <dgm:presLayoutVars>
          <dgm:chMax val="0"/>
          <dgm:chPref val="0"/>
          <dgm:bulletEnabled val="1"/>
        </dgm:presLayoutVars>
      </dgm:prSet>
      <dgm:spPr/>
      <dgm:t>
        <a:bodyPr/>
        <a:lstStyle/>
        <a:p>
          <a:endParaRPr lang="zh-CN" altLang="en-US"/>
        </a:p>
      </dgm:t>
    </dgm:pt>
    <dgm:pt modelId="{76576851-A309-444D-B1AC-CB98B8C05E6E}" type="pres">
      <dgm:prSet presAssocID="{1293152B-E78D-4345-89F8-BDBA8FBDC78C}" presName="circ3" presStyleLbl="vennNode1" presStyleIdx="2" presStyleCnt="3"/>
      <dgm:spPr/>
      <dgm:t>
        <a:bodyPr/>
        <a:lstStyle/>
        <a:p>
          <a:endParaRPr lang="zh-CN" altLang="en-US"/>
        </a:p>
      </dgm:t>
    </dgm:pt>
    <dgm:pt modelId="{53C34B55-BB26-48FA-B91E-03EBC71E2329}" type="pres">
      <dgm:prSet presAssocID="{1293152B-E78D-4345-89F8-BDBA8FBDC78C}" presName="circ3Tx" presStyleLbl="revTx" presStyleIdx="0" presStyleCnt="0">
        <dgm:presLayoutVars>
          <dgm:chMax val="0"/>
          <dgm:chPref val="0"/>
          <dgm:bulletEnabled val="1"/>
        </dgm:presLayoutVars>
      </dgm:prSet>
      <dgm:spPr/>
      <dgm:t>
        <a:bodyPr/>
        <a:lstStyle/>
        <a:p>
          <a:endParaRPr lang="zh-CN" altLang="en-US"/>
        </a:p>
      </dgm:t>
    </dgm:pt>
  </dgm:ptLst>
  <dgm:cxnLst>
    <dgm:cxn modelId="{60838A31-2FD2-4894-B248-ECD249437649}" srcId="{B36804C5-21FE-4B86-9F6F-D5ADC5AEB211}" destId="{0F6F079B-D066-468B-B29C-5659F0258181}" srcOrd="1" destOrd="0" parTransId="{363E976D-4418-4265-82C2-A3EFB38D50FD}" sibTransId="{F254FC12-4EDE-4EE5-859C-02B81BB96D95}"/>
    <dgm:cxn modelId="{916C44FB-C4C6-40C5-B612-9EDBA6D95220}" type="presOf" srcId="{A6C92ABE-76A4-4A22-A7AB-193E2604EC48}" destId="{D82FA219-E059-4FCC-A990-36C017A5EEC2}" srcOrd="0" destOrd="0" presId="urn:microsoft.com/office/officeart/2005/8/layout/venn1"/>
    <dgm:cxn modelId="{912814EB-DF8F-4B39-9E92-66C431DFBAA7}" srcId="{B36804C5-21FE-4B86-9F6F-D5ADC5AEB211}" destId="{A6C92ABE-76A4-4A22-A7AB-193E2604EC48}" srcOrd="0" destOrd="0" parTransId="{2E43C3D6-C2BB-4D8D-91D1-DE6F4B5B4FAE}" sibTransId="{F61447FC-A24C-4242-8182-83FD6972F314}"/>
    <dgm:cxn modelId="{C5175699-80DE-47A9-AF44-25815882A15E}" srcId="{B36804C5-21FE-4B86-9F6F-D5ADC5AEB211}" destId="{1293152B-E78D-4345-89F8-BDBA8FBDC78C}" srcOrd="2" destOrd="0" parTransId="{39FEDF4D-A138-4A57-9612-37D654AEAFE4}" sibTransId="{9B4F36A7-0236-43EF-85BF-B6633CDC5580}"/>
    <dgm:cxn modelId="{017B1129-F256-41FA-A078-1473904EC66B}" type="presOf" srcId="{1293152B-E78D-4345-89F8-BDBA8FBDC78C}" destId="{53C34B55-BB26-48FA-B91E-03EBC71E2329}" srcOrd="1" destOrd="0" presId="urn:microsoft.com/office/officeart/2005/8/layout/venn1"/>
    <dgm:cxn modelId="{9DF4217D-4787-4344-A04B-49AA1DCAF493}" type="presOf" srcId="{0F6F079B-D066-468B-B29C-5659F0258181}" destId="{AA898755-637F-4659-A0A6-1011B8FE3CA0}" srcOrd="1" destOrd="0" presId="urn:microsoft.com/office/officeart/2005/8/layout/venn1"/>
    <dgm:cxn modelId="{78D0CBEF-3137-431D-8594-142D97EF43C7}" type="presOf" srcId="{B36804C5-21FE-4B86-9F6F-D5ADC5AEB211}" destId="{D07589A0-298B-467C-BF63-82BAFD604F07}" srcOrd="0" destOrd="0" presId="urn:microsoft.com/office/officeart/2005/8/layout/venn1"/>
    <dgm:cxn modelId="{99F98A64-0383-4A66-8E46-218DE8FE491B}" type="presOf" srcId="{1293152B-E78D-4345-89F8-BDBA8FBDC78C}" destId="{76576851-A309-444D-B1AC-CB98B8C05E6E}" srcOrd="0" destOrd="0" presId="urn:microsoft.com/office/officeart/2005/8/layout/venn1"/>
    <dgm:cxn modelId="{A203EEC0-243B-4808-808C-E83E376A97BA}" type="presOf" srcId="{0F6F079B-D066-468B-B29C-5659F0258181}" destId="{BD94109D-1C01-4DE4-9380-BA3F194B943E}" srcOrd="0" destOrd="0" presId="urn:microsoft.com/office/officeart/2005/8/layout/venn1"/>
    <dgm:cxn modelId="{CBB822EE-B62B-44AA-ADF1-82516C22AC40}" type="presOf" srcId="{A6C92ABE-76A4-4A22-A7AB-193E2604EC48}" destId="{19984CC1-A915-40AE-8D15-D73820A3EDBB}" srcOrd="1" destOrd="0" presId="urn:microsoft.com/office/officeart/2005/8/layout/venn1"/>
    <dgm:cxn modelId="{5237DA72-418B-4BCC-A64A-A7895DD0AD0D}" type="presParOf" srcId="{D07589A0-298B-467C-BF63-82BAFD604F07}" destId="{D82FA219-E059-4FCC-A990-36C017A5EEC2}" srcOrd="0" destOrd="0" presId="urn:microsoft.com/office/officeart/2005/8/layout/venn1"/>
    <dgm:cxn modelId="{12064CC9-68E2-4A86-8B46-0A72EE15DB6D}" type="presParOf" srcId="{D07589A0-298B-467C-BF63-82BAFD604F07}" destId="{19984CC1-A915-40AE-8D15-D73820A3EDBB}" srcOrd="1" destOrd="0" presId="urn:microsoft.com/office/officeart/2005/8/layout/venn1"/>
    <dgm:cxn modelId="{3C8FB41C-7BD0-4C39-B065-97E58D11ED07}" type="presParOf" srcId="{D07589A0-298B-467C-BF63-82BAFD604F07}" destId="{BD94109D-1C01-4DE4-9380-BA3F194B943E}" srcOrd="2" destOrd="0" presId="urn:microsoft.com/office/officeart/2005/8/layout/venn1"/>
    <dgm:cxn modelId="{BB8F278B-0A0F-4B30-AD4C-2BE1CF86B120}" type="presParOf" srcId="{D07589A0-298B-467C-BF63-82BAFD604F07}" destId="{AA898755-637F-4659-A0A6-1011B8FE3CA0}" srcOrd="3" destOrd="0" presId="urn:microsoft.com/office/officeart/2005/8/layout/venn1"/>
    <dgm:cxn modelId="{E3DA9BD7-519B-4EAD-9CE1-CBB16872794D}" type="presParOf" srcId="{D07589A0-298B-467C-BF63-82BAFD604F07}" destId="{76576851-A309-444D-B1AC-CB98B8C05E6E}" srcOrd="4" destOrd="0" presId="urn:microsoft.com/office/officeart/2005/8/layout/venn1"/>
    <dgm:cxn modelId="{7757E400-4A0A-4F31-B3C9-43D909D06B91}" type="presParOf" srcId="{D07589A0-298B-467C-BF63-82BAFD604F07}" destId="{53C34B55-BB26-48FA-B91E-03EBC71E232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FA219-E059-4FCC-A990-36C017A5EEC2}">
      <dsp:nvSpPr>
        <dsp:cNvPr id="0" name=""/>
        <dsp:cNvSpPr/>
      </dsp:nvSpPr>
      <dsp:spPr>
        <a:xfrm>
          <a:off x="834187" y="39500"/>
          <a:ext cx="1896021" cy="1896021"/>
        </a:xfrm>
        <a:prstGeom prst="ellipse">
          <a:avLst/>
        </a:prstGeom>
        <a:solidFill>
          <a:schemeClr val="accent5">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华文楷体" pitchFamily="2" charset="-122"/>
              <a:ea typeface="华文楷体" pitchFamily="2" charset="-122"/>
            </a:rPr>
            <a:t>用户</a:t>
          </a:r>
          <a:endParaRPr lang="zh-CN" altLang="en-US" sz="2000" kern="1200" dirty="0">
            <a:latin typeface="华文楷体" pitchFamily="2" charset="-122"/>
            <a:ea typeface="华文楷体" pitchFamily="2" charset="-122"/>
          </a:endParaRPr>
        </a:p>
      </dsp:txBody>
      <dsp:txXfrm>
        <a:off x="1086990" y="371304"/>
        <a:ext cx="1390415" cy="853209"/>
      </dsp:txXfrm>
    </dsp:sp>
    <dsp:sp modelId="{BD94109D-1C01-4DE4-9380-BA3F194B943E}">
      <dsp:nvSpPr>
        <dsp:cNvPr id="0" name=""/>
        <dsp:cNvSpPr/>
      </dsp:nvSpPr>
      <dsp:spPr>
        <a:xfrm>
          <a:off x="1518335" y="1224513"/>
          <a:ext cx="1896021" cy="1896021"/>
        </a:xfrm>
        <a:prstGeom prst="ellipse">
          <a:avLst/>
        </a:prstGeom>
        <a:solidFill>
          <a:schemeClr val="accent5">
            <a:alpha val="50000"/>
            <a:hueOff val="-4966938"/>
            <a:satOff val="19906"/>
            <a:lumOff val="4314"/>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华文楷体" pitchFamily="2" charset="-122"/>
              <a:ea typeface="华文楷体" pitchFamily="2" charset="-122"/>
            </a:rPr>
            <a:t>内容</a:t>
          </a:r>
          <a:endParaRPr lang="zh-CN" altLang="en-US" sz="2000" kern="1200" dirty="0">
            <a:latin typeface="华文楷体" pitchFamily="2" charset="-122"/>
            <a:ea typeface="华文楷体" pitchFamily="2" charset="-122"/>
          </a:endParaRPr>
        </a:p>
      </dsp:txBody>
      <dsp:txXfrm>
        <a:off x="2098201" y="1714318"/>
        <a:ext cx="1137612" cy="1042811"/>
      </dsp:txXfrm>
    </dsp:sp>
    <dsp:sp modelId="{76576851-A309-444D-B1AC-CB98B8C05E6E}">
      <dsp:nvSpPr>
        <dsp:cNvPr id="0" name=""/>
        <dsp:cNvSpPr/>
      </dsp:nvSpPr>
      <dsp:spPr>
        <a:xfrm>
          <a:off x="150039" y="1224513"/>
          <a:ext cx="1896021" cy="1896021"/>
        </a:xfrm>
        <a:prstGeom prst="ellipse">
          <a:avLst/>
        </a:prstGeom>
        <a:solidFill>
          <a:schemeClr val="accent5">
            <a:alpha val="50000"/>
            <a:hueOff val="-9933876"/>
            <a:satOff val="39811"/>
            <a:lumOff val="8628"/>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华文楷体" pitchFamily="2" charset="-122"/>
              <a:ea typeface="华文楷体" pitchFamily="2" charset="-122"/>
            </a:rPr>
            <a:t>网站</a:t>
          </a:r>
          <a:endParaRPr lang="zh-CN" altLang="en-US" sz="2000" kern="1200" dirty="0">
            <a:latin typeface="华文楷体" pitchFamily="2" charset="-122"/>
            <a:ea typeface="华文楷体" pitchFamily="2" charset="-122"/>
          </a:endParaRPr>
        </a:p>
      </dsp:txBody>
      <dsp:txXfrm>
        <a:off x="328581" y="1714318"/>
        <a:ext cx="1137612" cy="1042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9115" cy="511810"/>
          </a:xfrm>
          <a:prstGeom prst="rect">
            <a:avLst/>
          </a:prstGeom>
        </p:spPr>
        <p:txBody>
          <a:bodyPr vert="horz" lIns="99094" tIns="49547" rIns="99094" bIns="49547" rtlCol="0"/>
          <a:lstStyle>
            <a:lvl1pPr algn="l">
              <a:defRPr sz="1300"/>
            </a:lvl1pPr>
          </a:lstStyle>
          <a:p>
            <a:endParaRPr lang="zh-CN" altLang="en-US"/>
          </a:p>
        </p:txBody>
      </p:sp>
      <p:sp>
        <p:nvSpPr>
          <p:cNvPr id="3" name="日期占位符 2"/>
          <p:cNvSpPr>
            <a:spLocks noGrp="1"/>
          </p:cNvSpPr>
          <p:nvPr>
            <p:ph type="dt" idx="1"/>
          </p:nvPr>
        </p:nvSpPr>
        <p:spPr>
          <a:xfrm>
            <a:off x="4024891" y="0"/>
            <a:ext cx="3079115" cy="511810"/>
          </a:xfrm>
          <a:prstGeom prst="rect">
            <a:avLst/>
          </a:prstGeom>
        </p:spPr>
        <p:txBody>
          <a:bodyPr vert="horz" lIns="99094" tIns="49547" rIns="99094" bIns="49547" rtlCol="0"/>
          <a:lstStyle>
            <a:lvl1pPr algn="r">
              <a:defRPr sz="1300"/>
            </a:lvl1pPr>
          </a:lstStyle>
          <a:p>
            <a:fld id="{8A70BF89-EB4C-45B9-97A3-822FFC0490EB}" type="datetimeFigureOut">
              <a:rPr lang="zh-CN" altLang="en-US" smtClean="0"/>
              <a:t>2019/2/22</a:t>
            </a:fld>
            <a:endParaRPr lang="zh-CN" altLang="en-US"/>
          </a:p>
        </p:txBody>
      </p:sp>
      <p:sp>
        <p:nvSpPr>
          <p:cNvPr id="4" name="幻灯片图像占位符 3"/>
          <p:cNvSpPr>
            <a:spLocks noGrp="1" noRot="1" noChangeAspect="1"/>
          </p:cNvSpPr>
          <p:nvPr>
            <p:ph type="sldImg" idx="2"/>
          </p:nvPr>
        </p:nvSpPr>
        <p:spPr>
          <a:xfrm>
            <a:off x="993775" y="768350"/>
            <a:ext cx="5118100" cy="3838575"/>
          </a:xfrm>
          <a:prstGeom prst="rect">
            <a:avLst/>
          </a:prstGeom>
          <a:noFill/>
          <a:ln w="12700">
            <a:solidFill>
              <a:prstClr val="black"/>
            </a:solidFill>
          </a:ln>
        </p:spPr>
        <p:txBody>
          <a:bodyPr vert="horz" lIns="99094" tIns="49547" rIns="99094" bIns="49547" rtlCol="0" anchor="ctr"/>
          <a:lstStyle/>
          <a:p>
            <a:endParaRPr lang="zh-CN" altLang="en-US"/>
          </a:p>
        </p:txBody>
      </p:sp>
      <p:sp>
        <p:nvSpPr>
          <p:cNvPr id="5" name="备注占位符 4"/>
          <p:cNvSpPr>
            <a:spLocks noGrp="1"/>
          </p:cNvSpPr>
          <p:nvPr>
            <p:ph type="body" sz="quarter" idx="3"/>
          </p:nvPr>
        </p:nvSpPr>
        <p:spPr>
          <a:xfrm>
            <a:off x="710565" y="4862195"/>
            <a:ext cx="5684520" cy="4606290"/>
          </a:xfrm>
          <a:prstGeom prst="rect">
            <a:avLst/>
          </a:prstGeom>
        </p:spPr>
        <p:txBody>
          <a:bodyPr vert="horz" lIns="99094" tIns="49547" rIns="99094" bIns="49547"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2613"/>
            <a:ext cx="3079115" cy="511810"/>
          </a:xfrm>
          <a:prstGeom prst="rect">
            <a:avLst/>
          </a:prstGeom>
        </p:spPr>
        <p:txBody>
          <a:bodyPr vert="horz" lIns="99094" tIns="49547" rIns="99094" bIns="49547"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4891" y="9722613"/>
            <a:ext cx="3079115" cy="511810"/>
          </a:xfrm>
          <a:prstGeom prst="rect">
            <a:avLst/>
          </a:prstGeom>
        </p:spPr>
        <p:txBody>
          <a:bodyPr vert="horz" lIns="99094" tIns="49547" rIns="99094" bIns="49547" rtlCol="0" anchor="b"/>
          <a:lstStyle>
            <a:lvl1pPr algn="r">
              <a:defRPr sz="1300"/>
            </a:lvl1pPr>
          </a:lstStyle>
          <a:p>
            <a:fld id="{EE51B96E-F61F-4DB6-A990-7AC0DD1FFC83}" type="slidenum">
              <a:rPr lang="zh-CN" altLang="en-US" smtClean="0"/>
              <a:t>‹#›</a:t>
            </a:fld>
            <a:endParaRPr lang="zh-CN" altLang="en-US"/>
          </a:p>
        </p:txBody>
      </p:sp>
    </p:spTree>
    <p:extLst>
      <p:ext uri="{BB962C8B-B14F-4D97-AF65-F5344CB8AC3E}">
        <p14:creationId xmlns:p14="http://schemas.microsoft.com/office/powerpoint/2010/main" val="126742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a:t>
            </a:fld>
            <a:endParaRPr lang="zh-CN" altLang="en-US"/>
          </a:p>
        </p:txBody>
      </p:sp>
    </p:spTree>
    <p:extLst>
      <p:ext uri="{BB962C8B-B14F-4D97-AF65-F5344CB8AC3E}">
        <p14:creationId xmlns:p14="http://schemas.microsoft.com/office/powerpoint/2010/main" val="32705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15</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EE51B96E-F61F-4DB6-A990-7AC0DD1FFC83}" type="slidenum">
              <a:rPr lang="zh-CN" altLang="en-US" smtClean="0"/>
              <a:t>16</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17</a:t>
            </a:fld>
            <a:endParaRPr lang="zh-CN" altLang="en-US"/>
          </a:p>
        </p:txBody>
      </p:sp>
    </p:spTree>
    <p:extLst>
      <p:ext uri="{BB962C8B-B14F-4D97-AF65-F5344CB8AC3E}">
        <p14:creationId xmlns:p14="http://schemas.microsoft.com/office/powerpoint/2010/main" val="125128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84275" y="767715"/>
            <a:ext cx="4737100" cy="3838575"/>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18</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21</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23</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24</a:t>
            </a:fld>
            <a:endParaRPr lang="zh-CN" altLang="en-US"/>
          </a:p>
        </p:txBody>
      </p:sp>
    </p:spTree>
    <p:extLst>
      <p:ext uri="{BB962C8B-B14F-4D97-AF65-F5344CB8AC3E}">
        <p14:creationId xmlns:p14="http://schemas.microsoft.com/office/powerpoint/2010/main" val="355723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25</a:t>
            </a:fld>
            <a:endParaRPr lang="zh-CN" altLang="en-US"/>
          </a:p>
        </p:txBody>
      </p:sp>
    </p:spTree>
    <p:extLst>
      <p:ext uri="{BB962C8B-B14F-4D97-AF65-F5344CB8AC3E}">
        <p14:creationId xmlns:p14="http://schemas.microsoft.com/office/powerpoint/2010/main" val="355723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26</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27</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7</a:t>
            </a:fld>
            <a:endParaRPr lang="zh-CN" altLang="en-US"/>
          </a:p>
        </p:txBody>
      </p:sp>
    </p:spTree>
    <p:extLst>
      <p:ext uri="{BB962C8B-B14F-4D97-AF65-F5344CB8AC3E}">
        <p14:creationId xmlns:p14="http://schemas.microsoft.com/office/powerpoint/2010/main" val="1981472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1130" y="1279525"/>
            <a:ext cx="4263390" cy="3454718"/>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71460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8</a:t>
            </a:fld>
            <a:endParaRPr lang="zh-CN" altLang="en-US"/>
          </a:p>
        </p:txBody>
      </p:sp>
    </p:spTree>
    <p:extLst>
      <p:ext uri="{BB962C8B-B14F-4D97-AF65-F5344CB8AC3E}">
        <p14:creationId xmlns:p14="http://schemas.microsoft.com/office/powerpoint/2010/main" val="49707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9</a:t>
            </a:fld>
            <a:endParaRPr lang="zh-CN" altLang="en-US"/>
          </a:p>
        </p:txBody>
      </p:sp>
    </p:spTree>
    <p:extLst>
      <p:ext uri="{BB962C8B-B14F-4D97-AF65-F5344CB8AC3E}">
        <p14:creationId xmlns:p14="http://schemas.microsoft.com/office/powerpoint/2010/main" val="49707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10</a:t>
            </a:fld>
            <a:endParaRPr lang="zh-CN" altLang="en-US"/>
          </a:p>
        </p:txBody>
      </p:sp>
    </p:spTree>
    <p:extLst>
      <p:ext uri="{BB962C8B-B14F-4D97-AF65-F5344CB8AC3E}">
        <p14:creationId xmlns:p14="http://schemas.microsoft.com/office/powerpoint/2010/main" val="399338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smtClean="0">
              <a:solidFill>
                <a:schemeClr val="tx1">
                  <a:lumMod val="65000"/>
                  <a:lumOff val="3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11</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12</a:t>
            </a:fld>
            <a:endParaRPr lang="zh-CN" altLang="en-US"/>
          </a:p>
        </p:txBody>
      </p:sp>
    </p:spTree>
    <p:extLst>
      <p:ext uri="{BB962C8B-B14F-4D97-AF65-F5344CB8AC3E}">
        <p14:creationId xmlns:p14="http://schemas.microsoft.com/office/powerpoint/2010/main" val="259823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13</a:t>
            </a:fld>
            <a:endParaRPr lang="zh-CN" altLang="en-US"/>
          </a:p>
        </p:txBody>
      </p:sp>
    </p:spTree>
    <p:extLst>
      <p:ext uri="{BB962C8B-B14F-4D97-AF65-F5344CB8AC3E}">
        <p14:creationId xmlns:p14="http://schemas.microsoft.com/office/powerpoint/2010/main" val="3405196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14</a:t>
            </a:fld>
            <a:endParaRPr lang="zh-CN" altLang="en-US"/>
          </a:p>
        </p:txBody>
      </p:sp>
    </p:spTree>
    <p:extLst>
      <p:ext uri="{BB962C8B-B14F-4D97-AF65-F5344CB8AC3E}">
        <p14:creationId xmlns:p14="http://schemas.microsoft.com/office/powerpoint/2010/main" val="340519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2019/2/22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23528" y="5589240"/>
            <a:ext cx="3333135" cy="649919"/>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p:txBody>
          <a:bodyPr>
            <a:normAutofit/>
          </a:bodyPr>
          <a:lstStyle/>
          <a:p>
            <a:r>
              <a:rPr lang="zh-CN" altLang="en-US" sz="5400">
                <a:solidFill>
                  <a:schemeClr val="tx1">
                    <a:lumMod val="65000"/>
                    <a:lumOff val="35000"/>
                  </a:schemeClr>
                </a:solidFill>
                <a:latin typeface="微软雅黑" panose="020B0503020204020204" pitchFamily="34" charset="-122"/>
                <a:ea typeface="微软雅黑" panose="020B0503020204020204" pitchFamily="34" charset="-122"/>
              </a:rPr>
              <a:t>推荐</a:t>
            </a:r>
            <a:r>
              <a:rPr lang="zh-CN" altLang="en-US" sz="540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5400">
                <a:solidFill>
                  <a:schemeClr val="tx1">
                    <a:lumMod val="65000"/>
                    <a:lumOff val="35000"/>
                  </a:schemeClr>
                </a:solidFill>
                <a:latin typeface="微软雅黑" panose="020B0503020204020204" pitchFamily="34" charset="-122"/>
                <a:ea typeface="微软雅黑" panose="020B0503020204020204" pitchFamily="34" charset="-122"/>
              </a:rPr>
              <a:t>简介</a:t>
            </a:r>
          </a:p>
        </p:txBody>
      </p:sp>
      <p:sp>
        <p:nvSpPr>
          <p:cNvPr id="4" name="标题 1"/>
          <p:cNvSpPr txBox="1">
            <a:spLocks/>
          </p:cNvSpPr>
          <p:nvPr/>
        </p:nvSpPr>
        <p:spPr>
          <a:xfrm>
            <a:off x="4283968" y="4221088"/>
            <a:ext cx="352839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solidFill>
                  <a:schemeClr val="tx1">
                    <a:lumMod val="75000"/>
                    <a:lumOff val="25000"/>
                  </a:schemeClr>
                </a:solidFill>
                <a:latin typeface="微软雅黑" panose="020B0503020204020204" pitchFamily="34" charset="-122"/>
                <a:ea typeface="微软雅黑" panose="020B0503020204020204" pitchFamily="34" charset="-122"/>
              </a:rPr>
              <a:t>讲师：武晟然</a:t>
            </a: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5038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系统的数据分析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形状 6"/>
          <p:cNvSpPr/>
          <p:nvPr/>
        </p:nvSpPr>
        <p:spPr>
          <a:xfrm>
            <a:off x="3255379" y="3595421"/>
            <a:ext cx="2425867" cy="2425867"/>
          </a:xfrm>
          <a:prstGeom prst="leftCircularArrow">
            <a:avLst>
              <a:gd name="adj1" fmla="val 2825"/>
              <a:gd name="adj2" fmla="val 344920"/>
              <a:gd name="adj3" fmla="val 2120431"/>
              <a:gd name="adj4" fmla="val 9024489"/>
              <a:gd name="adj5" fmla="val 329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环形箭头 9"/>
          <p:cNvSpPr/>
          <p:nvPr/>
        </p:nvSpPr>
        <p:spPr>
          <a:xfrm>
            <a:off x="3059385" y="1792846"/>
            <a:ext cx="2716274" cy="2716274"/>
          </a:xfrm>
          <a:prstGeom prst="circularArrow">
            <a:avLst>
              <a:gd name="adj1" fmla="val 2523"/>
              <a:gd name="adj2" fmla="val 305884"/>
              <a:gd name="adj3" fmla="val 19518605"/>
              <a:gd name="adj4" fmla="val 12575511"/>
              <a:gd name="adj5" fmla="val 2943"/>
            </a:avLst>
          </a:prstGeom>
          <a:scene3d>
            <a:camera prst="orthographicFront">
              <a:rot lat="0" lon="0" rev="0"/>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TextBox 21"/>
          <p:cNvSpPr txBox="1"/>
          <p:nvPr/>
        </p:nvSpPr>
        <p:spPr>
          <a:xfrm>
            <a:off x="3832070" y="4823827"/>
            <a:ext cx="1296144" cy="787523"/>
          </a:xfrm>
          <a:prstGeom prst="rect">
            <a:avLst/>
          </a:prstGeom>
          <a:noFill/>
        </p:spPr>
        <p:txBody>
          <a:bodyPr wrap="square" rtlCol="0">
            <a:spAutoFit/>
          </a:bodyPr>
          <a:lstStyle/>
          <a:p>
            <a:pPr algn="ctr">
              <a:lnSpc>
                <a:spcPct val="150000"/>
              </a:lnSpc>
            </a:pPr>
            <a:r>
              <a:rPr lang="zh-CN" altLang="en-US" sz="1600" smtClean="0">
                <a:solidFill>
                  <a:schemeClr val="bg1">
                    <a:lumMod val="50000"/>
                  </a:schemeClr>
                </a:solidFill>
                <a:latin typeface="微软雅黑" pitchFamily="34" charset="-122"/>
                <a:ea typeface="微软雅黑" pitchFamily="34" charset="-122"/>
              </a:rPr>
              <a:t>点击</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浏览</a:t>
            </a:r>
            <a:endParaRPr lang="en-US" altLang="zh-CN" sz="1600">
              <a:solidFill>
                <a:schemeClr val="bg1">
                  <a:lumMod val="50000"/>
                </a:schemeClr>
              </a:solidFill>
              <a:latin typeface="微软雅黑" pitchFamily="34" charset="-122"/>
              <a:ea typeface="微软雅黑" pitchFamily="34" charset="-122"/>
            </a:endParaRPr>
          </a:p>
          <a:p>
            <a:pPr algn="ctr">
              <a:lnSpc>
                <a:spcPct val="150000"/>
              </a:lnSpc>
            </a:pPr>
            <a:r>
              <a:rPr lang="zh-CN" altLang="en-US" sz="1600" smtClean="0">
                <a:solidFill>
                  <a:schemeClr val="bg1">
                    <a:lumMod val="50000"/>
                  </a:schemeClr>
                </a:solidFill>
                <a:latin typeface="微软雅黑" pitchFamily="34" charset="-122"/>
                <a:ea typeface="微软雅黑" pitchFamily="34" charset="-122"/>
              </a:rPr>
              <a:t>收藏</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购买</a:t>
            </a:r>
            <a:endParaRPr lang="zh-CN" altLang="en-US" sz="1600">
              <a:solidFill>
                <a:schemeClr val="bg1">
                  <a:lumMod val="50000"/>
                </a:schemeClr>
              </a:solidFill>
              <a:latin typeface="微软雅黑" pitchFamily="34" charset="-122"/>
              <a:ea typeface="微软雅黑" pitchFamily="34" charset="-122"/>
            </a:endParaRPr>
          </a:p>
        </p:txBody>
      </p:sp>
      <p:sp>
        <p:nvSpPr>
          <p:cNvPr id="23" name="TextBox 22"/>
          <p:cNvSpPr txBox="1"/>
          <p:nvPr/>
        </p:nvSpPr>
        <p:spPr>
          <a:xfrm>
            <a:off x="3892248" y="2008870"/>
            <a:ext cx="1152127" cy="830997"/>
          </a:xfrm>
          <a:prstGeom prst="rect">
            <a:avLst/>
          </a:prstGeom>
          <a:noFill/>
        </p:spPr>
        <p:txBody>
          <a:bodyPr wrap="square" rtlCol="0">
            <a:spAutoFit/>
          </a:bodyPr>
          <a:lstStyle/>
          <a:p>
            <a:pPr algn="ctr">
              <a:lnSpc>
                <a:spcPct val="150000"/>
              </a:lnSpc>
            </a:pPr>
            <a:r>
              <a:rPr lang="zh-CN" altLang="en-US" sz="1600" smtClean="0">
                <a:solidFill>
                  <a:schemeClr val="bg1">
                    <a:lumMod val="50000"/>
                  </a:schemeClr>
                </a:solidFill>
                <a:latin typeface="微软雅黑" pitchFamily="34" charset="-122"/>
                <a:ea typeface="微软雅黑" pitchFamily="34" charset="-122"/>
              </a:rPr>
              <a:t>评分</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评价打标签</a:t>
            </a:r>
            <a:endParaRPr lang="zh-CN" altLang="en-US" sz="1600">
              <a:solidFill>
                <a:schemeClr val="bg1">
                  <a:lumMod val="50000"/>
                </a:schemeClr>
              </a:solidFill>
              <a:latin typeface="微软雅黑" pitchFamily="34" charset="-122"/>
              <a:ea typeface="微软雅黑" pitchFamily="34" charset="-122"/>
            </a:endParaRPr>
          </a:p>
        </p:txBody>
      </p:sp>
      <p:sp>
        <p:nvSpPr>
          <p:cNvPr id="24" name="TextBox 23"/>
          <p:cNvSpPr txBox="1"/>
          <p:nvPr/>
        </p:nvSpPr>
        <p:spPr>
          <a:xfrm>
            <a:off x="4233874" y="2780928"/>
            <a:ext cx="461665" cy="1800200"/>
          </a:xfrm>
          <a:prstGeom prst="rect">
            <a:avLst/>
          </a:prstGeom>
          <a:noFill/>
        </p:spPr>
        <p:txBody>
          <a:bodyPr vert="eaVert" wrap="square" rtlCol="0" anchor="ctr">
            <a:spAutoFit/>
          </a:bodyPr>
          <a:lstStyle/>
          <a:p>
            <a:pPr algn="ctr"/>
            <a:r>
              <a:rPr lang="zh-CN" altLang="en-US" smtClean="0">
                <a:solidFill>
                  <a:schemeClr val="tx2">
                    <a:lumMod val="20000"/>
                    <a:lumOff val="80000"/>
                  </a:schemeClr>
                </a:solidFill>
                <a:latin typeface="微软雅黑" pitchFamily="34" charset="-122"/>
                <a:ea typeface="微软雅黑" pitchFamily="34" charset="-122"/>
              </a:rPr>
              <a:t>行 为 数 据</a:t>
            </a:r>
            <a:endParaRPr lang="zh-CN" altLang="en-US">
              <a:solidFill>
                <a:schemeClr val="tx2">
                  <a:lumMod val="20000"/>
                  <a:lumOff val="80000"/>
                </a:schemeClr>
              </a:solidFill>
              <a:latin typeface="微软雅黑" pitchFamily="34" charset="-122"/>
              <a:ea typeface="微软雅黑" pitchFamily="34" charset="-122"/>
            </a:endParaRPr>
          </a:p>
        </p:txBody>
      </p:sp>
      <p:grpSp>
        <p:nvGrpSpPr>
          <p:cNvPr id="27" name="组合 26"/>
          <p:cNvGrpSpPr/>
          <p:nvPr/>
        </p:nvGrpSpPr>
        <p:grpSpPr>
          <a:xfrm>
            <a:off x="1239155" y="2743800"/>
            <a:ext cx="2272755" cy="2629416"/>
            <a:chOff x="1239155" y="2743800"/>
            <a:chExt cx="2272755" cy="2629416"/>
          </a:xfrm>
        </p:grpSpPr>
        <p:sp>
          <p:nvSpPr>
            <p:cNvPr id="6" name="任意多边形 5"/>
            <p:cNvSpPr/>
            <p:nvPr/>
          </p:nvSpPr>
          <p:spPr>
            <a:xfrm>
              <a:off x="1239155" y="2743800"/>
              <a:ext cx="2272755" cy="1874548"/>
            </a:xfrm>
            <a:custGeom>
              <a:avLst/>
              <a:gdLst>
                <a:gd name="connsiteX0" fmla="*/ 0 w 2272755"/>
                <a:gd name="connsiteY0" fmla="*/ 187455 h 1874548"/>
                <a:gd name="connsiteX1" fmla="*/ 187455 w 2272755"/>
                <a:gd name="connsiteY1" fmla="*/ 0 h 1874548"/>
                <a:gd name="connsiteX2" fmla="*/ 2085300 w 2272755"/>
                <a:gd name="connsiteY2" fmla="*/ 0 h 1874548"/>
                <a:gd name="connsiteX3" fmla="*/ 2272755 w 2272755"/>
                <a:gd name="connsiteY3" fmla="*/ 187455 h 1874548"/>
                <a:gd name="connsiteX4" fmla="*/ 2272755 w 2272755"/>
                <a:gd name="connsiteY4" fmla="*/ 1687093 h 1874548"/>
                <a:gd name="connsiteX5" fmla="*/ 2085300 w 2272755"/>
                <a:gd name="connsiteY5" fmla="*/ 1874548 h 1874548"/>
                <a:gd name="connsiteX6" fmla="*/ 187455 w 2272755"/>
                <a:gd name="connsiteY6" fmla="*/ 1874548 h 1874548"/>
                <a:gd name="connsiteX7" fmla="*/ 0 w 2272755"/>
                <a:gd name="connsiteY7" fmla="*/ 1687093 h 1874548"/>
                <a:gd name="connsiteX8" fmla="*/ 0 w 2272755"/>
                <a:gd name="connsiteY8" fmla="*/ 187455 h 18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755" h="1874548">
                  <a:moveTo>
                    <a:pt x="0" y="187455"/>
                  </a:moveTo>
                  <a:cubicBezTo>
                    <a:pt x="0" y="83926"/>
                    <a:pt x="83926" y="0"/>
                    <a:pt x="187455" y="0"/>
                  </a:cubicBezTo>
                  <a:lnTo>
                    <a:pt x="2085300" y="0"/>
                  </a:lnTo>
                  <a:cubicBezTo>
                    <a:pt x="2188829" y="0"/>
                    <a:pt x="2272755" y="83926"/>
                    <a:pt x="2272755" y="187455"/>
                  </a:cubicBezTo>
                  <a:lnTo>
                    <a:pt x="2272755" y="1687093"/>
                  </a:lnTo>
                  <a:cubicBezTo>
                    <a:pt x="2272755" y="1790622"/>
                    <a:pt x="2188829" y="1874548"/>
                    <a:pt x="2085300" y="1874548"/>
                  </a:cubicBezTo>
                  <a:lnTo>
                    <a:pt x="187455" y="1874548"/>
                  </a:lnTo>
                  <a:cubicBezTo>
                    <a:pt x="83926" y="1874548"/>
                    <a:pt x="0" y="1790622"/>
                    <a:pt x="0" y="1687093"/>
                  </a:cubicBezTo>
                  <a:lnTo>
                    <a:pt x="0" y="18745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5529" tIns="115529" rIns="115529" bIns="517218" numCol="1" spcCol="1270" anchor="ctr" anchorCtr="0">
              <a:noAutofit/>
            </a:bodyPr>
            <a:lstStyle/>
            <a:p>
              <a:pPr marL="0" lvl="1" algn="ctr" defTabSz="1689100">
                <a:lnSpc>
                  <a:spcPct val="90000"/>
                </a:lnSpc>
                <a:spcBef>
                  <a:spcPct val="0"/>
                </a:spcBef>
                <a:spcAft>
                  <a:spcPct val="15000"/>
                </a:spcAft>
              </a:pPr>
              <a:r>
                <a:rPr lang="zh-CN" altLang="en-US" sz="2800" kern="1200" smtClean="0">
                  <a:latin typeface="华文楷体" pitchFamily="2" charset="-122"/>
                  <a:ea typeface="华文楷体" pitchFamily="2" charset="-122"/>
                </a:rPr>
                <a:t>用户</a:t>
              </a:r>
              <a:endParaRPr lang="zh-CN" altLang="en-US" sz="2800" kern="1200">
                <a:latin typeface="华文楷体" pitchFamily="2" charset="-122"/>
                <a:ea typeface="华文楷体" pitchFamily="2" charset="-122"/>
              </a:endParaRPr>
            </a:p>
          </p:txBody>
        </p:sp>
        <p:sp>
          <p:nvSpPr>
            <p:cNvPr id="8" name="任意多边形 7"/>
            <p:cNvSpPr/>
            <p:nvPr/>
          </p:nvSpPr>
          <p:spPr>
            <a:xfrm>
              <a:off x="1604218" y="4043205"/>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个人信息</a:t>
              </a:r>
              <a:endParaRPr lang="zh-CN" altLang="en-US" sz="1600" kern="1200">
                <a:latin typeface="微软雅黑" pitchFamily="34" charset="-122"/>
                <a:ea typeface="微软雅黑" pitchFamily="34" charset="-122"/>
              </a:endParaRPr>
            </a:p>
          </p:txBody>
        </p:sp>
        <p:sp>
          <p:nvSpPr>
            <p:cNvPr id="14" name="任意多边形 13"/>
            <p:cNvSpPr/>
            <p:nvPr/>
          </p:nvSpPr>
          <p:spPr>
            <a:xfrm>
              <a:off x="1604218" y="4486628"/>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a:latin typeface="微软雅黑" pitchFamily="34" charset="-122"/>
                  <a:ea typeface="微软雅黑" pitchFamily="34" charset="-122"/>
                </a:rPr>
                <a:t>喜好标签</a:t>
              </a:r>
            </a:p>
          </p:txBody>
        </p:sp>
        <p:sp>
          <p:nvSpPr>
            <p:cNvPr id="25" name="任意多边形 24"/>
            <p:cNvSpPr/>
            <p:nvPr/>
          </p:nvSpPr>
          <p:spPr>
            <a:xfrm>
              <a:off x="1604218" y="4918676"/>
              <a:ext cx="1582075" cy="454540"/>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上下文信息</a:t>
              </a:r>
              <a:endParaRPr lang="zh-CN" altLang="en-US" sz="1600" kern="1200">
                <a:latin typeface="微软雅黑" pitchFamily="34" charset="-122"/>
                <a:ea typeface="微软雅黑" pitchFamily="34" charset="-122"/>
              </a:endParaRPr>
            </a:p>
          </p:txBody>
        </p:sp>
      </p:grpSp>
      <p:grpSp>
        <p:nvGrpSpPr>
          <p:cNvPr id="28" name="组合 27"/>
          <p:cNvGrpSpPr/>
          <p:nvPr/>
        </p:nvGrpSpPr>
        <p:grpSpPr>
          <a:xfrm>
            <a:off x="5323581" y="2743800"/>
            <a:ext cx="2272755" cy="2629416"/>
            <a:chOff x="1239155" y="2743800"/>
            <a:chExt cx="2272755" cy="2629416"/>
          </a:xfrm>
        </p:grpSpPr>
        <p:sp>
          <p:nvSpPr>
            <p:cNvPr id="29" name="任意多边形 28"/>
            <p:cNvSpPr/>
            <p:nvPr/>
          </p:nvSpPr>
          <p:spPr>
            <a:xfrm>
              <a:off x="1239155" y="2743800"/>
              <a:ext cx="2272755" cy="1874548"/>
            </a:xfrm>
            <a:custGeom>
              <a:avLst/>
              <a:gdLst>
                <a:gd name="connsiteX0" fmla="*/ 0 w 2272755"/>
                <a:gd name="connsiteY0" fmla="*/ 187455 h 1874548"/>
                <a:gd name="connsiteX1" fmla="*/ 187455 w 2272755"/>
                <a:gd name="connsiteY1" fmla="*/ 0 h 1874548"/>
                <a:gd name="connsiteX2" fmla="*/ 2085300 w 2272755"/>
                <a:gd name="connsiteY2" fmla="*/ 0 h 1874548"/>
                <a:gd name="connsiteX3" fmla="*/ 2272755 w 2272755"/>
                <a:gd name="connsiteY3" fmla="*/ 187455 h 1874548"/>
                <a:gd name="connsiteX4" fmla="*/ 2272755 w 2272755"/>
                <a:gd name="connsiteY4" fmla="*/ 1687093 h 1874548"/>
                <a:gd name="connsiteX5" fmla="*/ 2085300 w 2272755"/>
                <a:gd name="connsiteY5" fmla="*/ 1874548 h 1874548"/>
                <a:gd name="connsiteX6" fmla="*/ 187455 w 2272755"/>
                <a:gd name="connsiteY6" fmla="*/ 1874548 h 1874548"/>
                <a:gd name="connsiteX7" fmla="*/ 0 w 2272755"/>
                <a:gd name="connsiteY7" fmla="*/ 1687093 h 1874548"/>
                <a:gd name="connsiteX8" fmla="*/ 0 w 2272755"/>
                <a:gd name="connsiteY8" fmla="*/ 187455 h 18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755" h="1874548">
                  <a:moveTo>
                    <a:pt x="0" y="187455"/>
                  </a:moveTo>
                  <a:cubicBezTo>
                    <a:pt x="0" y="83926"/>
                    <a:pt x="83926" y="0"/>
                    <a:pt x="187455" y="0"/>
                  </a:cubicBezTo>
                  <a:lnTo>
                    <a:pt x="2085300" y="0"/>
                  </a:lnTo>
                  <a:cubicBezTo>
                    <a:pt x="2188829" y="0"/>
                    <a:pt x="2272755" y="83926"/>
                    <a:pt x="2272755" y="187455"/>
                  </a:cubicBezTo>
                  <a:lnTo>
                    <a:pt x="2272755" y="1687093"/>
                  </a:lnTo>
                  <a:cubicBezTo>
                    <a:pt x="2272755" y="1790622"/>
                    <a:pt x="2188829" y="1874548"/>
                    <a:pt x="2085300" y="1874548"/>
                  </a:cubicBezTo>
                  <a:lnTo>
                    <a:pt x="187455" y="1874548"/>
                  </a:lnTo>
                  <a:cubicBezTo>
                    <a:pt x="83926" y="1874548"/>
                    <a:pt x="0" y="1790622"/>
                    <a:pt x="0" y="1687093"/>
                  </a:cubicBezTo>
                  <a:lnTo>
                    <a:pt x="0" y="18745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5529" tIns="115529" rIns="115529" bIns="517218" numCol="1" spcCol="1270" anchor="ctr" anchorCtr="0">
              <a:noAutofit/>
            </a:bodyPr>
            <a:lstStyle/>
            <a:p>
              <a:pPr marL="0" lvl="1" algn="ctr" defTabSz="1689100">
                <a:lnSpc>
                  <a:spcPct val="90000"/>
                </a:lnSpc>
                <a:spcBef>
                  <a:spcPct val="0"/>
                </a:spcBef>
                <a:spcAft>
                  <a:spcPct val="15000"/>
                </a:spcAft>
              </a:pPr>
              <a:r>
                <a:rPr lang="zh-CN" altLang="en-US" sz="2800" kern="1200" smtClean="0">
                  <a:latin typeface="华文楷体" pitchFamily="2" charset="-122"/>
                  <a:ea typeface="华文楷体" pitchFamily="2" charset="-122"/>
                </a:rPr>
                <a:t>物品</a:t>
              </a:r>
              <a:endParaRPr lang="zh-CN" altLang="en-US" sz="2800" kern="1200">
                <a:latin typeface="华文楷体" pitchFamily="2" charset="-122"/>
                <a:ea typeface="华文楷体" pitchFamily="2" charset="-122"/>
              </a:endParaRPr>
            </a:p>
          </p:txBody>
        </p:sp>
        <p:sp>
          <p:nvSpPr>
            <p:cNvPr id="30" name="任意多边形 29"/>
            <p:cNvSpPr/>
            <p:nvPr/>
          </p:nvSpPr>
          <p:spPr>
            <a:xfrm>
              <a:off x="1604218" y="4043205"/>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内容信息</a:t>
              </a:r>
              <a:endParaRPr lang="zh-CN" altLang="en-US" sz="1600" kern="1200">
                <a:latin typeface="微软雅黑" pitchFamily="34" charset="-122"/>
                <a:ea typeface="微软雅黑" pitchFamily="34" charset="-122"/>
              </a:endParaRPr>
            </a:p>
          </p:txBody>
        </p:sp>
        <p:sp>
          <p:nvSpPr>
            <p:cNvPr id="31" name="任意多边形 30"/>
            <p:cNvSpPr/>
            <p:nvPr/>
          </p:nvSpPr>
          <p:spPr>
            <a:xfrm>
              <a:off x="1604218" y="4486628"/>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a:latin typeface="微软雅黑" pitchFamily="34" charset="-122"/>
                  <a:ea typeface="微软雅黑" pitchFamily="34" charset="-122"/>
                </a:rPr>
                <a:t>分类</a:t>
              </a:r>
              <a:r>
                <a:rPr lang="zh-CN" altLang="en-US" sz="1600" smtClean="0">
                  <a:latin typeface="微软雅黑" pitchFamily="34" charset="-122"/>
                  <a:ea typeface="微软雅黑" pitchFamily="34" charset="-122"/>
                </a:rPr>
                <a:t>标签</a:t>
              </a:r>
              <a:endParaRPr lang="zh-CN" altLang="en-US" sz="1600">
                <a:latin typeface="微软雅黑" pitchFamily="34" charset="-122"/>
                <a:ea typeface="微软雅黑" pitchFamily="34" charset="-122"/>
              </a:endParaRPr>
            </a:p>
          </p:txBody>
        </p:sp>
        <p:sp>
          <p:nvSpPr>
            <p:cNvPr id="32" name="任意多边形 31"/>
            <p:cNvSpPr/>
            <p:nvPr/>
          </p:nvSpPr>
          <p:spPr>
            <a:xfrm>
              <a:off x="1604218" y="4918676"/>
              <a:ext cx="1582075" cy="454540"/>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关键词</a:t>
              </a:r>
              <a:endParaRPr lang="zh-CN" altLang="en-US" sz="1600" kern="1200">
                <a:latin typeface="微软雅黑" pitchFamily="34" charset="-122"/>
                <a:ea typeface="微软雅黑" pitchFamily="34" charset="-122"/>
              </a:endParaRPr>
            </a:p>
          </p:txBody>
        </p:sp>
      </p:grpSp>
    </p:spTree>
    <p:extLst>
      <p:ext uri="{BB962C8B-B14F-4D97-AF65-F5344CB8AC3E}">
        <p14:creationId xmlns:p14="http://schemas.microsoft.com/office/powerpoint/2010/main" val="11476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系统的数据分析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要推荐物品或内容的元数据，例如关键字，分类标签，基因描述等；</a:t>
            </a:r>
          </a:p>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系统用户的基本信息，例如性别，年龄，兴趣标签等</a:t>
            </a:r>
          </a:p>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用户的行为数据，可以转化为对物品或者信息的偏好，根据应用本身的不同，可能包括用户对物品的评分，用户查看物品的记录，用户的购买记录等。这些用户的偏好信息可以分为两类：</a:t>
            </a:r>
          </a:p>
          <a:p>
            <a:pPr lvl="1" fontAlgn="base">
              <a:lnSpc>
                <a:spcPct val="180000"/>
              </a:lnSpc>
            </a:pPr>
            <a:r>
              <a:rPr lang="zh-CN" altLang="en-US" sz="1600" smtClean="0">
                <a:solidFill>
                  <a:schemeClr val="tx1">
                    <a:lumMod val="65000"/>
                    <a:lumOff val="35000"/>
                  </a:schemeClr>
                </a:solidFill>
                <a:latin typeface="微软雅黑" pitchFamily="34" charset="-122"/>
                <a:ea typeface="微软雅黑" pitchFamily="34" charset="-122"/>
              </a:rPr>
              <a:t>显式的用户反馈：这类是用户在网站上自然浏览或者使用网站以外，显式的提供反馈信息，例如用户对物品的评分，或者对物品的评论。</a:t>
            </a:r>
          </a:p>
          <a:p>
            <a:pPr lvl="1" fontAlgn="base">
              <a:lnSpc>
                <a:spcPct val="180000"/>
              </a:lnSpc>
            </a:pPr>
            <a:r>
              <a:rPr lang="zh-CN" altLang="en-US" sz="1600" smtClean="0">
                <a:solidFill>
                  <a:schemeClr val="tx1">
                    <a:lumMod val="65000"/>
                    <a:lumOff val="35000"/>
                  </a:schemeClr>
                </a:solidFill>
                <a:latin typeface="微软雅黑" pitchFamily="34" charset="-122"/>
                <a:ea typeface="微软雅黑" pitchFamily="34" charset="-122"/>
              </a:rPr>
              <a:t>隐式的用户反馈：这类是用户在使用网站是产生的数据，隐式的反应了用户对物品的喜好，例如用户购买了某物品，用户查看了某物品的信息等等。</a:t>
            </a:r>
            <a:endParaRPr lang="zh-CN" altLang="en-US" sz="16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81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系统的分类</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427984" y="1412776"/>
            <a:ext cx="3960440" cy="4824536"/>
          </a:xfrm>
        </p:spPr>
        <p:txBody>
          <a:bodyPr>
            <a:noAutofit/>
          </a:bodyPr>
          <a:lstStyle/>
          <a:p>
            <a:pPr>
              <a:lnSpc>
                <a:spcPct val="200000"/>
              </a:lnSpc>
            </a:pPr>
            <a:r>
              <a:rPr lang="zh-CN" altLang="en-US" sz="1800">
                <a:solidFill>
                  <a:schemeClr val="tx1">
                    <a:lumMod val="65000"/>
                    <a:lumOff val="35000"/>
                  </a:schemeClr>
                </a:solidFill>
                <a:latin typeface="微软雅黑" pitchFamily="34" charset="-122"/>
                <a:ea typeface="微软雅黑" pitchFamily="34" charset="-122"/>
              </a:rPr>
              <a:t>根据推荐是否个性化分类</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基于统计的</a:t>
            </a:r>
            <a:r>
              <a:rPr lang="zh-CN" altLang="en-US" sz="1800" smtClean="0">
                <a:solidFill>
                  <a:schemeClr val="tx1">
                    <a:lumMod val="65000"/>
                    <a:lumOff val="35000"/>
                  </a:schemeClr>
                </a:solidFill>
                <a:latin typeface="微软雅黑" pitchFamily="34" charset="-122"/>
                <a:ea typeface="微软雅黑" pitchFamily="34" charset="-122"/>
              </a:rPr>
              <a:t>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smtClean="0">
                <a:solidFill>
                  <a:schemeClr val="tx1">
                    <a:lumMod val="65000"/>
                    <a:lumOff val="35000"/>
                  </a:schemeClr>
                </a:solidFill>
                <a:latin typeface="微软雅黑" pitchFamily="34" charset="-122"/>
                <a:ea typeface="微软雅黑" pitchFamily="34" charset="-122"/>
              </a:rPr>
              <a:t>个性化推荐</a:t>
            </a:r>
            <a:endParaRPr lang="en-US" altLang="zh-CN" sz="18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根据数据源</a:t>
            </a:r>
            <a:r>
              <a:rPr lang="zh-CN" altLang="en-US" sz="1800">
                <a:solidFill>
                  <a:schemeClr val="tx1">
                    <a:lumMod val="65000"/>
                    <a:lumOff val="35000"/>
                  </a:schemeClr>
                </a:solidFill>
                <a:latin typeface="微软雅黑" pitchFamily="34" charset="-122"/>
                <a:ea typeface="微软雅黑" pitchFamily="34" charset="-122"/>
              </a:rPr>
              <a:t>分类</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基于人口统计学的推荐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基于内容的推荐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基于协同过滤的</a:t>
            </a:r>
            <a:r>
              <a:rPr lang="zh-CN" altLang="en-US" sz="1800" smtClean="0">
                <a:solidFill>
                  <a:schemeClr val="tx1">
                    <a:lumMod val="65000"/>
                    <a:lumOff val="35000"/>
                  </a:schemeClr>
                </a:solidFill>
                <a:latin typeface="微软雅黑" pitchFamily="34" charset="-122"/>
                <a:ea typeface="微软雅黑" pitchFamily="34" charset="-122"/>
              </a:rPr>
              <a:t>推荐</a:t>
            </a:r>
            <a:endParaRPr lang="en-US" altLang="zh-CN" sz="1800">
              <a:solidFill>
                <a:schemeClr val="tx1">
                  <a:lumMod val="65000"/>
                  <a:lumOff val="35000"/>
                </a:schemeClr>
              </a:solidFill>
              <a:latin typeface="微软雅黑" pitchFamily="34" charset="-122"/>
              <a:ea typeface="微软雅黑" pitchFamily="34" charset="-122"/>
            </a:endParaRPr>
          </a:p>
        </p:txBody>
      </p:sp>
      <p:sp>
        <p:nvSpPr>
          <p:cNvPr id="4" name="内容占位符 2"/>
          <p:cNvSpPr txBox="1">
            <a:spLocks/>
          </p:cNvSpPr>
          <p:nvPr/>
        </p:nvSpPr>
        <p:spPr>
          <a:xfrm>
            <a:off x="609600" y="1421450"/>
            <a:ext cx="3962400" cy="4824536"/>
          </a:xfrm>
          <a:prstGeom prst="rect">
            <a:avLst/>
          </a:prstGeom>
        </p:spPr>
        <p:txBody>
          <a:bodyPr vert="horz" lIns="91440" tIns="45720" rIns="91440" bIns="45720" rtlCol="0">
            <a:noAutofit/>
          </a:bodyPr>
          <a:lstStyle>
            <a:lvl1pPr marL="342900" indent="-342900">
              <a:lnSpc>
                <a:spcPct val="200000"/>
              </a:lnSpc>
              <a:spcBef>
                <a:spcPct val="20000"/>
              </a:spcBef>
              <a:buFont typeface="Arial" pitchFamily="34" charset="0"/>
              <a:buChar char="•"/>
              <a:defRPr sz="2000">
                <a:solidFill>
                  <a:schemeClr val="tx1">
                    <a:lumMod val="65000"/>
                    <a:lumOff val="35000"/>
                  </a:schemeClr>
                </a:solidFill>
                <a:latin typeface="微软雅黑" pitchFamily="34" charset="-122"/>
                <a:ea typeface="微软雅黑" pitchFamily="34" charset="-122"/>
              </a:defRPr>
            </a:lvl1pPr>
            <a:lvl2pPr marL="742950" lvl="1" indent="-285750">
              <a:lnSpc>
                <a:spcPct val="200000"/>
              </a:lnSpc>
              <a:spcBef>
                <a:spcPct val="20000"/>
              </a:spcBef>
              <a:buFont typeface="Arial" pitchFamily="34" charset="0"/>
              <a:buChar char="–"/>
              <a:defRPr sz="2000">
                <a:solidFill>
                  <a:schemeClr val="tx1">
                    <a:lumMod val="65000"/>
                    <a:lumOff val="35000"/>
                  </a:schemeClr>
                </a:solidFill>
                <a:latin typeface="微软雅黑" pitchFamily="34" charset="-122"/>
                <a:ea typeface="微软雅黑" pitchFamily="34" charset="-122"/>
              </a:defRPr>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sz="1800"/>
              <a:t>根据实时性分类</a:t>
            </a:r>
            <a:endParaRPr lang="en-US" altLang="zh-CN" sz="1800"/>
          </a:p>
          <a:p>
            <a:pPr lvl="1"/>
            <a:r>
              <a:rPr lang="zh-CN" altLang="en-US" sz="1800"/>
              <a:t>离线推荐</a:t>
            </a:r>
            <a:endParaRPr lang="en-US" altLang="zh-CN" sz="1800"/>
          </a:p>
          <a:p>
            <a:pPr lvl="1"/>
            <a:r>
              <a:rPr lang="zh-CN" altLang="en-US" sz="1800"/>
              <a:t>实时推荐</a:t>
            </a:r>
            <a:endParaRPr lang="en-US" altLang="zh-CN" sz="1800"/>
          </a:p>
          <a:p>
            <a:r>
              <a:rPr lang="zh-CN" altLang="en-US" sz="1800" smtClean="0"/>
              <a:t>根据</a:t>
            </a:r>
            <a:r>
              <a:rPr lang="zh-CN" altLang="en-US" sz="1800"/>
              <a:t>推荐原则分类</a:t>
            </a:r>
            <a:endParaRPr lang="en-US" altLang="zh-CN" sz="1800"/>
          </a:p>
          <a:p>
            <a:pPr lvl="1"/>
            <a:r>
              <a:rPr lang="zh-CN" altLang="en-US" sz="1800" smtClean="0"/>
              <a:t>基于</a:t>
            </a:r>
            <a:r>
              <a:rPr lang="zh-CN" altLang="en-US" sz="1800"/>
              <a:t>相似度</a:t>
            </a:r>
            <a:endParaRPr lang="en-US" altLang="zh-CN" sz="1800"/>
          </a:p>
          <a:p>
            <a:pPr lvl="1"/>
            <a:r>
              <a:rPr lang="zh-CN" altLang="en-US" sz="1800"/>
              <a:t>基于知识的推荐</a:t>
            </a:r>
            <a:endParaRPr lang="en-US" altLang="zh-CN" sz="1800"/>
          </a:p>
          <a:p>
            <a:pPr lvl="1"/>
            <a:r>
              <a:rPr lang="zh-CN" altLang="en-US" sz="1800"/>
              <a:t>基于模型的推荐</a:t>
            </a:r>
            <a:endParaRPr lang="en-US" altLang="zh-CN" sz="1800"/>
          </a:p>
          <a:p>
            <a:pPr marL="457200" lvl="1" indent="0">
              <a:buNone/>
            </a:pPr>
            <a:endParaRPr lang="en-US" altLang="zh-CN" sz="1800"/>
          </a:p>
        </p:txBody>
      </p:sp>
    </p:spTree>
    <p:extLst>
      <p:ext uri="{BB962C8B-B14F-4D97-AF65-F5344CB8AC3E}">
        <p14:creationId xmlns:p14="http://schemas.microsoft.com/office/powerpoint/2010/main" val="442069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系统分类</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7" name="任意多边形 36"/>
          <p:cNvSpPr/>
          <p:nvPr/>
        </p:nvSpPr>
        <p:spPr>
          <a:xfrm>
            <a:off x="2987824" y="1628800"/>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推荐系统</a:t>
            </a:r>
            <a:endParaRPr lang="zh-CN" altLang="en-US" sz="1600" kern="1200">
              <a:latin typeface="微软雅黑" pitchFamily="34" charset="-122"/>
              <a:ea typeface="微软雅黑" pitchFamily="34" charset="-122"/>
            </a:endParaRPr>
          </a:p>
        </p:txBody>
      </p:sp>
      <p:sp>
        <p:nvSpPr>
          <p:cNvPr id="38" name="任意多边形 37"/>
          <p:cNvSpPr/>
          <p:nvPr/>
        </p:nvSpPr>
        <p:spPr>
          <a:xfrm>
            <a:off x="1691680" y="2636912"/>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基于统计</a:t>
            </a:r>
            <a:endParaRPr lang="zh-CN" altLang="en-US" sz="1600" kern="1200">
              <a:latin typeface="微软雅黑" pitchFamily="34" charset="-122"/>
              <a:ea typeface="微软雅黑" pitchFamily="34" charset="-122"/>
            </a:endParaRPr>
          </a:p>
        </p:txBody>
      </p:sp>
      <p:sp>
        <p:nvSpPr>
          <p:cNvPr id="39" name="任意多边形 38"/>
          <p:cNvSpPr/>
          <p:nvPr/>
        </p:nvSpPr>
        <p:spPr>
          <a:xfrm>
            <a:off x="4211960" y="2636912"/>
            <a:ext cx="223224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个性化推荐系统</a:t>
            </a:r>
            <a:endParaRPr lang="zh-CN" altLang="en-US" sz="1600" kern="1200">
              <a:latin typeface="微软雅黑" pitchFamily="34" charset="-122"/>
              <a:ea typeface="微软雅黑" pitchFamily="34" charset="-122"/>
            </a:endParaRPr>
          </a:p>
        </p:txBody>
      </p:sp>
      <p:sp>
        <p:nvSpPr>
          <p:cNvPr id="7" name="任意多边形 6"/>
          <p:cNvSpPr/>
          <p:nvPr/>
        </p:nvSpPr>
        <p:spPr>
          <a:xfrm>
            <a:off x="1700044" y="4005064"/>
            <a:ext cx="171982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基于人口统计学</a:t>
            </a:r>
            <a:endParaRPr lang="zh-CN" altLang="en-US" sz="1600" kern="1200">
              <a:latin typeface="微软雅黑" pitchFamily="34" charset="-122"/>
              <a:ea typeface="微软雅黑" pitchFamily="34" charset="-122"/>
            </a:endParaRPr>
          </a:p>
        </p:txBody>
      </p:sp>
      <p:sp>
        <p:nvSpPr>
          <p:cNvPr id="8" name="任意多边形 7"/>
          <p:cNvSpPr/>
          <p:nvPr/>
        </p:nvSpPr>
        <p:spPr>
          <a:xfrm>
            <a:off x="4499992" y="4005064"/>
            <a:ext cx="140110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基于内容</a:t>
            </a:r>
            <a:endParaRPr lang="zh-CN" altLang="en-US" sz="1600" kern="1200">
              <a:latin typeface="微软雅黑" pitchFamily="34" charset="-122"/>
              <a:ea typeface="微软雅黑" pitchFamily="34" charset="-122"/>
            </a:endParaRPr>
          </a:p>
        </p:txBody>
      </p:sp>
      <p:sp>
        <p:nvSpPr>
          <p:cNvPr id="9" name="任意多边形 8"/>
          <p:cNvSpPr/>
          <p:nvPr/>
        </p:nvSpPr>
        <p:spPr>
          <a:xfrm>
            <a:off x="6771295" y="4005064"/>
            <a:ext cx="1689137"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基于协同过滤</a:t>
            </a:r>
            <a:endParaRPr lang="zh-CN" altLang="en-US" sz="1600" kern="1200">
              <a:latin typeface="微软雅黑" pitchFamily="34" charset="-122"/>
              <a:ea typeface="微软雅黑" pitchFamily="34" charset="-122"/>
            </a:endParaRPr>
          </a:p>
        </p:txBody>
      </p:sp>
      <p:sp>
        <p:nvSpPr>
          <p:cNvPr id="10" name="任意多边形 9"/>
          <p:cNvSpPr/>
          <p:nvPr/>
        </p:nvSpPr>
        <p:spPr>
          <a:xfrm>
            <a:off x="1700044" y="5517232"/>
            <a:ext cx="171982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基于已知偏好</a:t>
            </a:r>
            <a:endParaRPr lang="zh-CN" altLang="en-US" sz="1600" kern="1200">
              <a:solidFill>
                <a:schemeClr val="tx1">
                  <a:lumMod val="75000"/>
                  <a:lumOff val="25000"/>
                </a:schemeClr>
              </a:solidFill>
              <a:latin typeface="微软雅黑" pitchFamily="34" charset="-122"/>
              <a:ea typeface="微软雅黑" pitchFamily="34" charset="-122"/>
            </a:endParaRPr>
          </a:p>
        </p:txBody>
      </p:sp>
      <p:sp>
        <p:nvSpPr>
          <p:cNvPr id="11" name="任意多边形 10"/>
          <p:cNvSpPr/>
          <p:nvPr/>
        </p:nvSpPr>
        <p:spPr>
          <a:xfrm>
            <a:off x="4499992" y="5517232"/>
            <a:ext cx="1368152"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基于知识</a:t>
            </a:r>
            <a:endParaRPr lang="zh-CN" altLang="en-US" sz="1600" kern="1200">
              <a:solidFill>
                <a:schemeClr val="tx1">
                  <a:lumMod val="75000"/>
                  <a:lumOff val="25000"/>
                </a:schemeClr>
              </a:solidFill>
              <a:latin typeface="微软雅黑" pitchFamily="34" charset="-122"/>
              <a:ea typeface="微软雅黑" pitchFamily="34" charset="-122"/>
            </a:endParaRPr>
          </a:p>
        </p:txBody>
      </p:sp>
      <p:sp>
        <p:nvSpPr>
          <p:cNvPr id="12" name="任意多边形 11"/>
          <p:cNvSpPr/>
          <p:nvPr/>
        </p:nvSpPr>
        <p:spPr>
          <a:xfrm>
            <a:off x="6948264" y="5517232"/>
            <a:ext cx="1368152"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基于模型</a:t>
            </a:r>
            <a:endParaRPr lang="zh-CN" altLang="en-US" sz="1600" kern="1200">
              <a:solidFill>
                <a:schemeClr val="tx1">
                  <a:lumMod val="75000"/>
                  <a:lumOff val="25000"/>
                </a:schemeClr>
              </a:solidFill>
              <a:latin typeface="微软雅黑" pitchFamily="34" charset="-122"/>
              <a:ea typeface="微软雅黑" pitchFamily="34" charset="-122"/>
            </a:endParaRPr>
          </a:p>
        </p:txBody>
      </p:sp>
      <p:cxnSp>
        <p:nvCxnSpPr>
          <p:cNvPr id="5" name="直接箭头连接符 4"/>
          <p:cNvCxnSpPr/>
          <p:nvPr/>
        </p:nvCxnSpPr>
        <p:spPr>
          <a:xfrm flipH="1">
            <a:off x="2559958" y="2132856"/>
            <a:ext cx="1218903"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778861" y="2132856"/>
            <a:ext cx="1441211"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868144" y="5769260"/>
            <a:ext cx="1080120"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419872" y="5769260"/>
            <a:ext cx="1080120"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1305392" y="5301208"/>
            <a:ext cx="7443072" cy="936104"/>
          </a:xfrm>
          <a:prstGeom prst="roundRect">
            <a:avLst>
              <a:gd name="adj" fmla="val 50000"/>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下箭头 66"/>
          <p:cNvSpPr/>
          <p:nvPr/>
        </p:nvSpPr>
        <p:spPr>
          <a:xfrm>
            <a:off x="5002522" y="3284984"/>
            <a:ext cx="39604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331640" y="3789040"/>
            <a:ext cx="7443072" cy="936104"/>
          </a:xfrm>
          <a:prstGeom prst="roundRect">
            <a:avLst>
              <a:gd name="adj" fmla="val 50000"/>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上下箭头 68"/>
          <p:cNvSpPr/>
          <p:nvPr/>
        </p:nvSpPr>
        <p:spPr>
          <a:xfrm>
            <a:off x="5004048" y="4797152"/>
            <a:ext cx="288032" cy="439482"/>
          </a:xfrm>
          <a:prstGeom prst="up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19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7" grpId="0" animBg="1"/>
      <p:bldP spid="8" grpId="0" animBg="1"/>
      <p:bldP spid="9" grpId="0" animBg="1"/>
      <p:bldP spid="10" grpId="0" animBg="1"/>
      <p:bldP spid="11" grpId="0" animBg="1"/>
      <p:bldP spid="12" grpId="0" animBg="1"/>
      <p:bldP spid="66" grpId="0" animBg="1"/>
      <p:bldP spid="67"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算法简介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基于人口统计学的推荐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a:t>
            </a:r>
            <a:r>
              <a:rPr lang="zh-CN" altLang="en-US" sz="2400">
                <a:solidFill>
                  <a:schemeClr val="tx1">
                    <a:lumMod val="65000"/>
                    <a:lumOff val="35000"/>
                  </a:schemeClr>
                </a:solidFill>
                <a:latin typeface="微软雅黑" pitchFamily="34" charset="-122"/>
                <a:ea typeface="微软雅黑" pitchFamily="34" charset="-122"/>
              </a:rPr>
              <a:t>内容的</a:t>
            </a:r>
            <a:r>
              <a:rPr lang="zh-CN" altLang="en-US" sz="2400" smtClean="0">
                <a:solidFill>
                  <a:schemeClr val="tx1">
                    <a:lumMod val="65000"/>
                    <a:lumOff val="35000"/>
                  </a:schemeClr>
                </a:solidFill>
                <a:latin typeface="微软雅黑" pitchFamily="34" charset="-122"/>
                <a:ea typeface="微软雅黑" pitchFamily="34" charset="-122"/>
              </a:rPr>
              <a:t>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基于协同过滤的推荐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混合推荐</a:t>
            </a:r>
            <a:endParaRPr lang="en-US" altLang="zh-CN" sz="24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54759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人口统计学的推荐算法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6" name="组合 75"/>
          <p:cNvGrpSpPr/>
          <p:nvPr/>
        </p:nvGrpSpPr>
        <p:grpSpPr>
          <a:xfrm>
            <a:off x="971600" y="1700808"/>
            <a:ext cx="7128792" cy="4536504"/>
            <a:chOff x="611560" y="1628800"/>
            <a:chExt cx="7374433" cy="4824536"/>
          </a:xfrm>
        </p:grpSpPr>
        <p:grpSp>
          <p:nvGrpSpPr>
            <p:cNvPr id="24" name="组合 23"/>
            <p:cNvGrpSpPr/>
            <p:nvPr/>
          </p:nvGrpSpPr>
          <p:grpSpPr>
            <a:xfrm>
              <a:off x="1577281" y="1628800"/>
              <a:ext cx="2715812" cy="1296144"/>
              <a:chOff x="971600" y="1772816"/>
              <a:chExt cx="2715812" cy="1296144"/>
            </a:xfrm>
          </p:grpSpPr>
          <p:grpSp>
            <p:nvGrpSpPr>
              <p:cNvPr id="7" name="组合 6"/>
              <p:cNvGrpSpPr/>
              <p:nvPr/>
            </p:nvGrpSpPr>
            <p:grpSpPr>
              <a:xfrm>
                <a:off x="971600" y="1844824"/>
                <a:ext cx="1872208" cy="1080120"/>
                <a:chOff x="4932040" y="3429000"/>
                <a:chExt cx="1872208" cy="1080120"/>
              </a:xfrm>
            </p:grpSpPr>
            <p:sp>
              <p:nvSpPr>
                <p:cNvPr id="5" name="圆角矩形 4"/>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25-30</a:t>
                  </a:r>
                </a:p>
                <a:p>
                  <a:r>
                    <a:rPr lang="zh-CN" altLang="en-US" sz="1600" smtClean="0">
                      <a:solidFill>
                        <a:schemeClr val="tx1">
                          <a:lumMod val="65000"/>
                          <a:lumOff val="35000"/>
                        </a:schemeClr>
                      </a:solidFill>
                      <a:latin typeface="华文楷体" pitchFamily="2" charset="-122"/>
                      <a:ea typeface="华文楷体" pitchFamily="2" charset="-122"/>
                    </a:rPr>
                    <a:t>性别：女</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22" name="组合 21"/>
              <p:cNvGrpSpPr>
                <a:grpSpLocks noChangeAspect="1"/>
              </p:cNvGrpSpPr>
              <p:nvPr/>
            </p:nvGrpSpPr>
            <p:grpSpPr>
              <a:xfrm>
                <a:off x="3059832" y="1772816"/>
                <a:ext cx="408867" cy="922756"/>
                <a:chOff x="7308304" y="3428999"/>
                <a:chExt cx="681443" cy="1537927"/>
              </a:xfrm>
            </p:grpSpPr>
            <p:sp>
              <p:nvSpPr>
                <p:cNvPr id="8" name="椭圆 7"/>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25" name="组合 24"/>
            <p:cNvGrpSpPr/>
            <p:nvPr/>
          </p:nvGrpSpPr>
          <p:grpSpPr>
            <a:xfrm>
              <a:off x="1577281" y="3392996"/>
              <a:ext cx="2715812" cy="1296144"/>
              <a:chOff x="971600" y="1772816"/>
              <a:chExt cx="2715812" cy="1296144"/>
            </a:xfrm>
          </p:grpSpPr>
          <p:grpSp>
            <p:nvGrpSpPr>
              <p:cNvPr id="26" name="组合 25"/>
              <p:cNvGrpSpPr/>
              <p:nvPr/>
            </p:nvGrpSpPr>
            <p:grpSpPr>
              <a:xfrm>
                <a:off x="971600" y="1844824"/>
                <a:ext cx="1872208" cy="1080120"/>
                <a:chOff x="4932040" y="3429000"/>
                <a:chExt cx="1872208" cy="1080120"/>
              </a:xfrm>
            </p:grpSpPr>
            <p:sp>
              <p:nvSpPr>
                <p:cNvPr id="35" name="圆角矩形 34"/>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smtClean="0">
                      <a:solidFill>
                        <a:schemeClr val="tx1">
                          <a:lumMod val="65000"/>
                          <a:lumOff val="35000"/>
                        </a:schemeClr>
                      </a:solidFill>
                      <a:latin typeface="华文楷体" pitchFamily="2" charset="-122"/>
                      <a:ea typeface="华文楷体" pitchFamily="2" charset="-122"/>
                    </a:rPr>
                    <a:t>b</a:t>
                  </a: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30-35</a:t>
                  </a:r>
                </a:p>
                <a:p>
                  <a:r>
                    <a:rPr lang="zh-CN" altLang="en-US" sz="1600" smtClean="0">
                      <a:solidFill>
                        <a:schemeClr val="tx1">
                          <a:lumMod val="65000"/>
                          <a:lumOff val="35000"/>
                        </a:schemeClr>
                      </a:solidFill>
                      <a:latin typeface="华文楷体" pitchFamily="2" charset="-122"/>
                      <a:ea typeface="华文楷体" pitchFamily="2" charset="-122"/>
                    </a:rPr>
                    <a:t>性别：</a:t>
                  </a:r>
                  <a:r>
                    <a:rPr lang="zh-CN" altLang="en-US" sz="1600">
                      <a:solidFill>
                        <a:schemeClr val="tx1">
                          <a:lumMod val="65000"/>
                          <a:lumOff val="35000"/>
                        </a:schemeClr>
                      </a:solidFill>
                      <a:latin typeface="华文楷体" pitchFamily="2" charset="-122"/>
                      <a:ea typeface="华文楷体" pitchFamily="2" charset="-122"/>
                    </a:rPr>
                    <a:t>男</a:t>
                  </a:r>
                </a:p>
              </p:txBody>
            </p:sp>
          </p:grpSp>
          <p:grpSp>
            <p:nvGrpSpPr>
              <p:cNvPr id="27" name="组合 26"/>
              <p:cNvGrpSpPr>
                <a:grpSpLocks noChangeAspect="1"/>
              </p:cNvGrpSpPr>
              <p:nvPr/>
            </p:nvGrpSpPr>
            <p:grpSpPr>
              <a:xfrm>
                <a:off x="3059832" y="1772816"/>
                <a:ext cx="408867" cy="922756"/>
                <a:chOff x="7308304" y="3428999"/>
                <a:chExt cx="681443" cy="1537927"/>
              </a:xfrm>
            </p:grpSpPr>
            <p:sp>
              <p:nvSpPr>
                <p:cNvPr id="29" name="椭圆 28"/>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stCxn id="29"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37" name="组合 36"/>
            <p:cNvGrpSpPr/>
            <p:nvPr/>
          </p:nvGrpSpPr>
          <p:grpSpPr>
            <a:xfrm>
              <a:off x="1577281" y="5157192"/>
              <a:ext cx="2715812" cy="1296144"/>
              <a:chOff x="971600" y="1772816"/>
              <a:chExt cx="2715812" cy="1296144"/>
            </a:xfrm>
          </p:grpSpPr>
          <p:grpSp>
            <p:nvGrpSpPr>
              <p:cNvPr id="38" name="组合 37"/>
              <p:cNvGrpSpPr/>
              <p:nvPr/>
            </p:nvGrpSpPr>
            <p:grpSpPr>
              <a:xfrm>
                <a:off x="971600" y="1844824"/>
                <a:ext cx="1872208" cy="1080120"/>
                <a:chOff x="4932040" y="3429000"/>
                <a:chExt cx="1872208" cy="1080120"/>
              </a:xfrm>
            </p:grpSpPr>
            <p:sp>
              <p:nvSpPr>
                <p:cNvPr id="47" name="圆角矩形 46"/>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25-30</a:t>
                  </a:r>
                </a:p>
                <a:p>
                  <a:r>
                    <a:rPr lang="zh-CN" altLang="en-US" sz="1600" smtClean="0">
                      <a:solidFill>
                        <a:schemeClr val="tx1">
                          <a:lumMod val="65000"/>
                          <a:lumOff val="35000"/>
                        </a:schemeClr>
                      </a:solidFill>
                      <a:latin typeface="华文楷体" pitchFamily="2" charset="-122"/>
                      <a:ea typeface="华文楷体" pitchFamily="2" charset="-122"/>
                    </a:rPr>
                    <a:t>性别：女</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39" name="组合 38"/>
              <p:cNvGrpSpPr>
                <a:grpSpLocks noChangeAspect="1"/>
              </p:cNvGrpSpPr>
              <p:nvPr/>
            </p:nvGrpSpPr>
            <p:grpSpPr>
              <a:xfrm>
                <a:off x="3059832" y="1772816"/>
                <a:ext cx="408867" cy="922756"/>
                <a:chOff x="7308304" y="3428999"/>
                <a:chExt cx="681443" cy="1537927"/>
              </a:xfrm>
            </p:grpSpPr>
            <p:sp>
              <p:nvSpPr>
                <p:cNvPr id="41" name="椭圆 40"/>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stCxn id="41"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49" name="圆角矩形 48"/>
            <p:cNvSpPr/>
            <p:nvPr/>
          </p:nvSpPr>
          <p:spPr>
            <a:xfrm>
              <a:off x="6473825" y="1769200"/>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50" name="圆角矩形 49"/>
            <p:cNvSpPr/>
            <p:nvPr/>
          </p:nvSpPr>
          <p:spPr>
            <a:xfrm>
              <a:off x="6473825" y="2999517"/>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51" name="圆角矩形 50"/>
            <p:cNvSpPr/>
            <p:nvPr/>
          </p:nvSpPr>
          <p:spPr>
            <a:xfrm>
              <a:off x="6473825" y="4229834"/>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sp>
          <p:nvSpPr>
            <p:cNvPr id="52" name="圆角矩形 51"/>
            <p:cNvSpPr/>
            <p:nvPr/>
          </p:nvSpPr>
          <p:spPr>
            <a:xfrm>
              <a:off x="6473825" y="5460151"/>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D</a:t>
              </a:r>
              <a:endParaRPr lang="zh-CN" altLang="en-US">
                <a:solidFill>
                  <a:schemeClr val="tx1">
                    <a:lumMod val="65000"/>
                    <a:lumOff val="35000"/>
                  </a:schemeClr>
                </a:solidFill>
                <a:latin typeface="华文楷体" pitchFamily="2" charset="-122"/>
                <a:ea typeface="华文楷体" pitchFamily="2" charset="-122"/>
              </a:endParaRPr>
            </a:p>
          </p:txBody>
        </p:sp>
        <p:cxnSp>
          <p:nvCxnSpPr>
            <p:cNvPr id="54" name="直接箭头连接符 53"/>
            <p:cNvCxnSpPr>
              <a:endCxn id="49" idx="1"/>
            </p:cNvCxnSpPr>
            <p:nvPr/>
          </p:nvCxnSpPr>
          <p:spPr>
            <a:xfrm>
              <a:off x="4169569" y="2096516"/>
              <a:ext cx="230425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50" idx="1"/>
            </p:cNvCxnSpPr>
            <p:nvPr/>
          </p:nvCxnSpPr>
          <p:spPr>
            <a:xfrm flipV="1">
              <a:off x="4169569" y="3326833"/>
              <a:ext cx="2304256" cy="53825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51" idx="1"/>
            </p:cNvCxnSpPr>
            <p:nvPr/>
          </p:nvCxnSpPr>
          <p:spPr>
            <a:xfrm>
              <a:off x="4169569" y="3869762"/>
              <a:ext cx="2304256" cy="6873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169569" y="1753071"/>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64" name="矩形 63"/>
            <p:cNvSpPr/>
            <p:nvPr/>
          </p:nvSpPr>
          <p:spPr>
            <a:xfrm>
              <a:off x="4180301" y="3392996"/>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65" name="矩形 64"/>
            <p:cNvSpPr/>
            <p:nvPr/>
          </p:nvSpPr>
          <p:spPr>
            <a:xfrm>
              <a:off x="4201894" y="4089723"/>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66" name="直接箭头连接符 65"/>
            <p:cNvCxnSpPr>
              <a:stCxn id="49" idx="1"/>
            </p:cNvCxnSpPr>
            <p:nvPr/>
          </p:nvCxnSpPr>
          <p:spPr>
            <a:xfrm flipH="1">
              <a:off x="4201895" y="2096516"/>
              <a:ext cx="2271930" cy="365328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537719" y="2432501"/>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72" name="曲线连接符 71"/>
            <p:cNvCxnSpPr>
              <a:stCxn id="5" idx="1"/>
              <a:endCxn id="47" idx="1"/>
            </p:cNvCxnSpPr>
            <p:nvPr/>
          </p:nvCxnSpPr>
          <p:spPr>
            <a:xfrm rot="10800000" flipV="1">
              <a:off x="1577281" y="2240868"/>
              <a:ext cx="12700" cy="3528392"/>
            </a:xfrm>
            <a:prstGeom prst="curvedConnector3">
              <a:avLst>
                <a:gd name="adj1" fmla="val 4132394"/>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11560" y="3465004"/>
              <a:ext cx="461665" cy="624719"/>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055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内容的推荐算法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6" name="组合 75"/>
          <p:cNvGrpSpPr/>
          <p:nvPr/>
        </p:nvGrpSpPr>
        <p:grpSpPr>
          <a:xfrm>
            <a:off x="821900" y="1628800"/>
            <a:ext cx="7566524" cy="4539086"/>
            <a:chOff x="879099" y="1556792"/>
            <a:chExt cx="7581333" cy="4805632"/>
          </a:xfrm>
        </p:grpSpPr>
        <p:sp>
          <p:nvSpPr>
            <p:cNvPr id="24" name="TextBox 23"/>
            <p:cNvSpPr txBox="1"/>
            <p:nvPr/>
          </p:nvSpPr>
          <p:spPr>
            <a:xfrm>
              <a:off x="879099" y="6023870"/>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44" name="组合 43"/>
            <p:cNvGrpSpPr/>
            <p:nvPr/>
          </p:nvGrpSpPr>
          <p:grpSpPr>
            <a:xfrm>
              <a:off x="5264765" y="1628800"/>
              <a:ext cx="2713510" cy="770708"/>
              <a:chOff x="4932040" y="3429000"/>
              <a:chExt cx="2028924" cy="770708"/>
            </a:xfrm>
          </p:grpSpPr>
          <p:sp>
            <p:nvSpPr>
              <p:cNvPr id="53" name="圆角矩形 52"/>
              <p:cNvSpPr/>
              <p:nvPr/>
            </p:nvSpPr>
            <p:spPr>
              <a:xfrm>
                <a:off x="4932040" y="3429000"/>
                <a:ext cx="2028924" cy="77070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5076055" y="3534107"/>
                <a:ext cx="1872207" cy="584775"/>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smtClean="0">
                    <a:solidFill>
                      <a:schemeClr val="tx1">
                        <a:lumMod val="65000"/>
                        <a:lumOff val="35000"/>
                      </a:schemeClr>
                    </a:solidFill>
                    <a:latin typeface="华文楷体" pitchFamily="2" charset="-122"/>
                    <a:ea typeface="华文楷体" pitchFamily="2" charset="-122"/>
                  </a:rPr>
                  <a:t>A</a:t>
                </a:r>
              </a:p>
              <a:p>
                <a:r>
                  <a:rPr lang="zh-CN" altLang="en-US" sz="1600" smtClean="0">
                    <a:solidFill>
                      <a:schemeClr val="tx1">
                        <a:lumMod val="65000"/>
                        <a:lumOff val="35000"/>
                      </a:schemeClr>
                    </a:solidFill>
                    <a:latin typeface="华文楷体" pitchFamily="2" charset="-122"/>
                    <a:ea typeface="华文楷体" pitchFamily="2" charset="-122"/>
                  </a:rPr>
                  <a:t>类型：爱情，动作</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45" name="组合 44"/>
            <p:cNvGrpSpPr>
              <a:grpSpLocks noChangeAspect="1"/>
            </p:cNvGrpSpPr>
            <p:nvPr/>
          </p:nvGrpSpPr>
          <p:grpSpPr>
            <a:xfrm>
              <a:off x="1043607" y="1556792"/>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879099" y="2514382"/>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34" name="组合 33"/>
            <p:cNvGrpSpPr>
              <a:grpSpLocks noChangeAspect="1"/>
            </p:cNvGrpSpPr>
            <p:nvPr/>
          </p:nvGrpSpPr>
          <p:grpSpPr>
            <a:xfrm>
              <a:off x="1043607" y="3320988"/>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879099" y="4278578"/>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23" name="组合 22"/>
            <p:cNvGrpSpPr>
              <a:grpSpLocks noChangeAspect="1"/>
            </p:cNvGrpSpPr>
            <p:nvPr/>
          </p:nvGrpSpPr>
          <p:grpSpPr>
            <a:xfrm>
              <a:off x="1043607" y="5085184"/>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圆角矩形 7"/>
            <p:cNvSpPr/>
            <p:nvPr/>
          </p:nvSpPr>
          <p:spPr>
            <a:xfrm>
              <a:off x="3613055" y="1697192"/>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3613055" y="3497942"/>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3613055" y="5298691"/>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1547663" y="2024507"/>
              <a:ext cx="2065392"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a:off x="1579989" y="3793082"/>
              <a:ext cx="203306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9" idx="1"/>
            </p:cNvCxnSpPr>
            <p:nvPr/>
          </p:nvCxnSpPr>
          <p:spPr>
            <a:xfrm flipV="1">
              <a:off x="1579989" y="3825258"/>
              <a:ext cx="2033066" cy="16610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47663" y="1681063"/>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16" name="矩形 15"/>
            <p:cNvSpPr/>
            <p:nvPr/>
          </p:nvSpPr>
          <p:spPr>
            <a:xfrm>
              <a:off x="1558395" y="3320988"/>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17" name="矩形 16"/>
            <p:cNvSpPr/>
            <p:nvPr/>
          </p:nvSpPr>
          <p:spPr>
            <a:xfrm>
              <a:off x="1579989" y="4797152"/>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18" name="直接箭头连接符 17"/>
            <p:cNvCxnSpPr>
              <a:stCxn id="10" idx="1"/>
            </p:cNvCxnSpPr>
            <p:nvPr/>
          </p:nvCxnSpPr>
          <p:spPr>
            <a:xfrm flipH="1" flipV="1">
              <a:off x="1579989" y="2033558"/>
              <a:ext cx="2033066" cy="359244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084468" y="4571743"/>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20" name="曲线连接符 19"/>
            <p:cNvCxnSpPr/>
            <p:nvPr/>
          </p:nvCxnSpPr>
          <p:spPr>
            <a:xfrm rot="10800000" flipH="1" flipV="1">
              <a:off x="7986067" y="1988840"/>
              <a:ext cx="12700" cy="3528392"/>
            </a:xfrm>
            <a:prstGeom prst="curvedConnector3">
              <a:avLst>
                <a:gd name="adj1" fmla="val 514648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98767" y="3524361"/>
              <a:ext cx="461665" cy="624719"/>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grpSp>
          <p:nvGrpSpPr>
            <p:cNvPr id="59" name="组合 58"/>
            <p:cNvGrpSpPr/>
            <p:nvPr/>
          </p:nvGrpSpPr>
          <p:grpSpPr>
            <a:xfrm>
              <a:off x="5264765" y="5153148"/>
              <a:ext cx="2713510" cy="868140"/>
              <a:chOff x="4932040" y="3429001"/>
              <a:chExt cx="2204419" cy="573369"/>
            </a:xfrm>
          </p:grpSpPr>
          <p:sp>
            <p:nvSpPr>
              <p:cNvPr id="60" name="圆角矩形 59"/>
              <p:cNvSpPr/>
              <p:nvPr/>
            </p:nvSpPr>
            <p:spPr>
              <a:xfrm>
                <a:off x="4932040" y="3429001"/>
                <a:ext cx="2204419" cy="573369"/>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5076056" y="3534108"/>
                <a:ext cx="1991587" cy="386219"/>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类型：爱情，动作，剧情</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62" name="组合 61"/>
            <p:cNvGrpSpPr/>
            <p:nvPr/>
          </p:nvGrpSpPr>
          <p:grpSpPr>
            <a:xfrm>
              <a:off x="5264764" y="3461388"/>
              <a:ext cx="2734003" cy="770708"/>
              <a:chOff x="4932040" y="3429000"/>
              <a:chExt cx="2028924" cy="770708"/>
            </a:xfrm>
          </p:grpSpPr>
          <p:sp>
            <p:nvSpPr>
              <p:cNvPr id="63" name="圆角矩形 62"/>
              <p:cNvSpPr/>
              <p:nvPr/>
            </p:nvSpPr>
            <p:spPr>
              <a:xfrm>
                <a:off x="4932040" y="3429000"/>
                <a:ext cx="2028924" cy="77070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5076055" y="3534107"/>
                <a:ext cx="1872207" cy="584775"/>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类型：恐怖，悬疑，惊悚</a:t>
                </a:r>
                <a:endParaRPr lang="zh-CN" altLang="en-US" sz="1600">
                  <a:solidFill>
                    <a:schemeClr val="tx1">
                      <a:lumMod val="65000"/>
                      <a:lumOff val="35000"/>
                    </a:schemeClr>
                  </a:solidFill>
                  <a:latin typeface="华文楷体" pitchFamily="2" charset="-122"/>
                  <a:ea typeface="华文楷体" pitchFamily="2" charset="-122"/>
                </a:endParaRPr>
              </a:p>
            </p:txBody>
          </p:sp>
        </p:grpSp>
      </p:grpSp>
    </p:spTree>
    <p:extLst>
      <p:ext uri="{BB962C8B-B14F-4D97-AF65-F5344CB8AC3E}">
        <p14:creationId xmlns:p14="http://schemas.microsoft.com/office/powerpoint/2010/main" val="96847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righ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协同过滤的推荐算法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协同过滤（</a:t>
            </a:r>
            <a:r>
              <a:rPr lang="en-US" altLang="zh-CN" sz="1800" smtClean="0">
                <a:solidFill>
                  <a:schemeClr val="tx1">
                    <a:lumMod val="65000"/>
                    <a:lumOff val="35000"/>
                  </a:schemeClr>
                </a:solidFill>
                <a:latin typeface="微软雅黑" pitchFamily="34" charset="-122"/>
                <a:ea typeface="微软雅黑" pitchFamily="34" charset="-122"/>
              </a:rPr>
              <a:t>Collaborative Filtering</a:t>
            </a:r>
            <a:r>
              <a:rPr lang="zh-CN" altLang="en-US" sz="1800" smtClean="0">
                <a:solidFill>
                  <a:schemeClr val="tx1">
                    <a:lumMod val="65000"/>
                    <a:lumOff val="35000"/>
                  </a:schemeClr>
                </a:solidFill>
                <a:latin typeface="微软雅黑" pitchFamily="34" charset="-122"/>
                <a:ea typeface="微软雅黑" pitchFamily="34" charset="-122"/>
              </a:rPr>
              <a:t>，</a:t>
            </a:r>
            <a:r>
              <a:rPr lang="en-US" altLang="zh-CN" sz="1800">
                <a:solidFill>
                  <a:schemeClr val="tx1">
                    <a:lumMod val="65000"/>
                    <a:lumOff val="35000"/>
                  </a:schemeClr>
                </a:solidFill>
                <a:latin typeface="微软雅黑" pitchFamily="34" charset="-122"/>
                <a:ea typeface="微软雅黑" pitchFamily="34" charset="-122"/>
              </a:rPr>
              <a:t>CF</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基于近邻的协同过滤</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基于用户（</a:t>
            </a:r>
            <a:r>
              <a:rPr lang="en-US" altLang="zh-CN" sz="1400" smtClean="0">
                <a:solidFill>
                  <a:schemeClr val="tx1">
                    <a:lumMod val="65000"/>
                    <a:lumOff val="35000"/>
                  </a:schemeClr>
                </a:solidFill>
                <a:latin typeface="微软雅黑" pitchFamily="34" charset="-122"/>
                <a:ea typeface="微软雅黑" pitchFamily="34" charset="-122"/>
              </a:rPr>
              <a:t>User-CF</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基于物品（</a:t>
            </a:r>
            <a:r>
              <a:rPr lang="en-US" altLang="zh-CN" sz="1400" smtClean="0">
                <a:solidFill>
                  <a:schemeClr val="tx1">
                    <a:lumMod val="65000"/>
                    <a:lumOff val="35000"/>
                  </a:schemeClr>
                </a:solidFill>
                <a:latin typeface="微软雅黑" pitchFamily="34" charset="-122"/>
                <a:ea typeface="微软雅黑" pitchFamily="34" charset="-122"/>
              </a:rPr>
              <a:t>Item-CF</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基于模型的协同过滤</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a:solidFill>
                  <a:schemeClr val="tx1">
                    <a:lumMod val="65000"/>
                    <a:lumOff val="35000"/>
                  </a:schemeClr>
                </a:solidFill>
                <a:latin typeface="微软雅黑" pitchFamily="34" charset="-122"/>
                <a:ea typeface="微软雅黑" pitchFamily="34" charset="-122"/>
              </a:rPr>
              <a:t>奇异值分解（</a:t>
            </a:r>
            <a:r>
              <a:rPr lang="en-US" altLang="zh-CN" sz="1400">
                <a:solidFill>
                  <a:schemeClr val="tx1">
                    <a:lumMod val="65000"/>
                    <a:lumOff val="35000"/>
                  </a:schemeClr>
                </a:solidFill>
                <a:latin typeface="微软雅黑" pitchFamily="34" charset="-122"/>
                <a:ea typeface="微软雅黑" pitchFamily="34" charset="-122"/>
              </a:rPr>
              <a:t>SVD</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潜在语义分析（</a:t>
            </a:r>
            <a:r>
              <a:rPr lang="en-US" altLang="zh-CN" sz="1400" smtClean="0">
                <a:solidFill>
                  <a:schemeClr val="tx1">
                    <a:lumMod val="65000"/>
                    <a:lumOff val="35000"/>
                  </a:schemeClr>
                </a:solidFill>
                <a:latin typeface="微软雅黑" pitchFamily="34" charset="-122"/>
                <a:ea typeface="微软雅黑" pitchFamily="34" charset="-122"/>
              </a:rPr>
              <a:t>LSA</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a:solidFill>
                  <a:schemeClr val="tx1">
                    <a:lumMod val="65000"/>
                    <a:lumOff val="35000"/>
                  </a:schemeClr>
                </a:solidFill>
                <a:latin typeface="微软雅黑" pitchFamily="34" charset="-122"/>
                <a:ea typeface="微软雅黑" pitchFamily="34" charset="-122"/>
              </a:rPr>
              <a:t>支撑向量</a:t>
            </a:r>
            <a:r>
              <a:rPr lang="zh-CN" altLang="en-US" sz="1400" smtClean="0">
                <a:solidFill>
                  <a:schemeClr val="tx1">
                    <a:lumMod val="65000"/>
                    <a:lumOff val="35000"/>
                  </a:schemeClr>
                </a:solidFill>
                <a:latin typeface="微软雅黑" pitchFamily="34" charset="-122"/>
                <a:ea typeface="微软雅黑" pitchFamily="34" charset="-122"/>
              </a:rPr>
              <a:t>机（</a:t>
            </a:r>
            <a:r>
              <a:rPr lang="en-US" altLang="zh-CN" sz="1400" smtClean="0">
                <a:solidFill>
                  <a:schemeClr val="tx1">
                    <a:lumMod val="65000"/>
                    <a:lumOff val="35000"/>
                  </a:schemeClr>
                </a:solidFill>
                <a:latin typeface="微软雅黑" pitchFamily="34" charset="-122"/>
                <a:ea typeface="微软雅黑" pitchFamily="34" charset="-122"/>
              </a:rPr>
              <a:t>SVM</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p:txBody>
      </p:sp>
      <p:pic>
        <p:nvPicPr>
          <p:cNvPr id="4" name="Picture 6"/>
          <p:cNvPicPr>
            <a:picLocks noChangeAspect="1"/>
          </p:cNvPicPr>
          <p:nvPr/>
        </p:nvPicPr>
        <p:blipFill>
          <a:blip r:embed="rId3"/>
          <a:stretch>
            <a:fillRect/>
          </a:stretch>
        </p:blipFill>
        <p:spPr>
          <a:xfrm>
            <a:off x="4499992" y="2517942"/>
            <a:ext cx="4128572" cy="2927282"/>
          </a:xfrm>
          <a:prstGeom prst="rect">
            <a:avLst/>
          </a:prstGeom>
        </p:spPr>
      </p:pic>
    </p:spTree>
    <p:extLst>
      <p:ext uri="{BB962C8B-B14F-4D97-AF65-F5344CB8AC3E}">
        <p14:creationId xmlns:p14="http://schemas.microsoft.com/office/powerpoint/2010/main" val="246015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algn="l"/>
            <a:r>
              <a:rPr lang="en-US" altLang="zh-CN" sz="3200" smtClean="0">
                <a:solidFill>
                  <a:schemeClr val="tx1">
                    <a:lumMod val="75000"/>
                    <a:lumOff val="25000"/>
                  </a:schemeClr>
                </a:solidFill>
                <a:latin typeface="微软雅黑" pitchFamily="34" charset="-122"/>
                <a:ea typeface="微软雅黑" pitchFamily="34" charset="-122"/>
                <a:cs typeface="+mn-cs"/>
              </a:rPr>
              <a:t>  </a:t>
            </a:r>
            <a:r>
              <a:rPr lang="zh-CN" altLang="en-US" sz="3200">
                <a:solidFill>
                  <a:schemeClr val="tx1">
                    <a:lumMod val="75000"/>
                    <a:lumOff val="25000"/>
                  </a:schemeClr>
                </a:solidFill>
                <a:latin typeface="微软雅黑" pitchFamily="34" charset="-122"/>
                <a:ea typeface="微软雅黑" pitchFamily="34" charset="-122"/>
                <a:cs typeface="+mn-cs"/>
              </a:rPr>
              <a:t>协同</a:t>
            </a:r>
            <a:r>
              <a:rPr lang="zh-CN" altLang="en-US" sz="3200" smtClean="0">
                <a:solidFill>
                  <a:schemeClr val="tx1">
                    <a:lumMod val="75000"/>
                    <a:lumOff val="25000"/>
                  </a:schemeClr>
                </a:solidFill>
                <a:latin typeface="微软雅黑" pitchFamily="34" charset="-122"/>
                <a:ea typeface="微软雅黑" pitchFamily="34" charset="-122"/>
                <a:cs typeface="+mn-cs"/>
              </a:rPr>
              <a:t>过滤（</a:t>
            </a:r>
            <a:r>
              <a:rPr lang="en-US" altLang="zh-CN" sz="3200" smtClean="0">
                <a:solidFill>
                  <a:schemeClr val="tx1">
                    <a:lumMod val="75000"/>
                    <a:lumOff val="25000"/>
                  </a:schemeClr>
                </a:solidFill>
                <a:latin typeface="微软雅黑" pitchFamily="34" charset="-122"/>
                <a:ea typeface="微软雅黑" pitchFamily="34" charset="-122"/>
                <a:cs typeface="+mn-cs"/>
              </a:rPr>
              <a:t>CF</a:t>
            </a:r>
            <a:r>
              <a:rPr lang="zh-CN" altLang="en-US" sz="3200" smtClean="0">
                <a:solidFill>
                  <a:schemeClr val="tx1">
                    <a:lumMod val="75000"/>
                    <a:lumOff val="25000"/>
                  </a:schemeClr>
                </a:solidFill>
                <a:latin typeface="微软雅黑" pitchFamily="34" charset="-122"/>
                <a:ea typeface="微软雅黑" pitchFamily="34" charset="-122"/>
                <a:cs typeface="+mn-cs"/>
              </a:rPr>
              <a:t>）推荐方法</a:t>
            </a:r>
            <a:endParaRPr lang="zh-CN" altLang="en-US" sz="3200" dirty="0">
              <a:solidFill>
                <a:schemeClr val="tx1">
                  <a:lumMod val="75000"/>
                  <a:lumOff val="25000"/>
                </a:schemeClr>
              </a:solidFill>
              <a:latin typeface="微软雅黑" pitchFamily="34" charset="-122"/>
              <a:ea typeface="微软雅黑" pitchFamily="34" charset="-122"/>
            </a:endParaRPr>
          </a:p>
        </p:txBody>
      </p:sp>
      <p:sp>
        <p:nvSpPr>
          <p:cNvPr id="3" name="内容占位符 2"/>
          <p:cNvSpPr>
            <a:spLocks noGrp="1"/>
          </p:cNvSpPr>
          <p:nvPr>
            <p:ph idx="1"/>
          </p:nvPr>
        </p:nvSpPr>
        <p:spPr>
          <a:xfrm>
            <a:off x="457200" y="1412776"/>
            <a:ext cx="8229600" cy="4824536"/>
          </a:xfrm>
        </p:spPr>
        <p:txBody>
          <a:bodyPr>
            <a:normAutofit fontScale="77500" lnSpcReduction="20000"/>
          </a:bodyPr>
          <a:lstStyle/>
          <a:p>
            <a:pPr>
              <a:lnSpc>
                <a:spcPct val="200000"/>
              </a:lnSpc>
            </a:pPr>
            <a:r>
              <a:rPr lang="zh-CN" altLang="en-US" sz="2400" smtClean="0">
                <a:solidFill>
                  <a:schemeClr val="tx1">
                    <a:lumMod val="75000"/>
                    <a:lumOff val="25000"/>
                  </a:schemeClr>
                </a:solidFill>
                <a:latin typeface="微软雅黑 Light" pitchFamily="34" charset="-122"/>
                <a:ea typeface="微软雅黑 Light" pitchFamily="34" charset="-122"/>
              </a:rPr>
              <a:t>基于内容（</a:t>
            </a:r>
            <a:r>
              <a:rPr lang="en-US" altLang="zh-CN" sz="2400" smtClean="0">
                <a:solidFill>
                  <a:schemeClr val="tx1">
                    <a:lumMod val="75000"/>
                    <a:lumOff val="25000"/>
                  </a:schemeClr>
                </a:solidFill>
                <a:latin typeface="微软雅黑 Light" pitchFamily="34" charset="-122"/>
                <a:ea typeface="微软雅黑 Light" pitchFamily="34" charset="-122"/>
              </a:rPr>
              <a:t>Content based</a:t>
            </a:r>
            <a:r>
              <a:rPr lang="zh-CN" altLang="en-US" sz="2400" smtClean="0">
                <a:solidFill>
                  <a:schemeClr val="tx1">
                    <a:lumMod val="75000"/>
                    <a:lumOff val="25000"/>
                  </a:schemeClr>
                </a:solidFill>
                <a:latin typeface="微软雅黑 Light" pitchFamily="34" charset="-122"/>
                <a:ea typeface="微软雅黑 Light" pitchFamily="34" charset="-122"/>
              </a:rPr>
              <a:t>，</a:t>
            </a:r>
            <a:r>
              <a:rPr lang="en-US" altLang="zh-CN" sz="2400" smtClean="0">
                <a:solidFill>
                  <a:schemeClr val="tx1">
                    <a:lumMod val="75000"/>
                    <a:lumOff val="25000"/>
                  </a:schemeClr>
                </a:solidFill>
                <a:latin typeface="微软雅黑 Light" pitchFamily="34" charset="-122"/>
                <a:ea typeface="微软雅黑 Light" pitchFamily="34" charset="-122"/>
              </a:rPr>
              <a:t>CB</a:t>
            </a:r>
            <a:r>
              <a:rPr lang="zh-CN" altLang="en-US" sz="2400" smtClean="0">
                <a:solidFill>
                  <a:schemeClr val="tx1">
                    <a:lumMod val="75000"/>
                    <a:lumOff val="25000"/>
                  </a:schemeClr>
                </a:solidFill>
                <a:latin typeface="微软雅黑 Light" pitchFamily="34" charset="-122"/>
                <a:ea typeface="微软雅黑 Light" pitchFamily="34" charset="-122"/>
              </a:rPr>
              <a:t>）主要利用的是用户评价过的物品的内容特征，而</a:t>
            </a:r>
            <a:r>
              <a:rPr lang="en-US" altLang="zh-CN" sz="2400" smtClean="0">
                <a:solidFill>
                  <a:schemeClr val="tx1">
                    <a:lumMod val="75000"/>
                    <a:lumOff val="25000"/>
                  </a:schemeClr>
                </a:solidFill>
                <a:latin typeface="微软雅黑 Light" pitchFamily="34" charset="-122"/>
                <a:ea typeface="微软雅黑 Light" pitchFamily="34" charset="-122"/>
              </a:rPr>
              <a:t>CF</a:t>
            </a:r>
            <a:r>
              <a:rPr lang="zh-CN" altLang="en-US" sz="2400" smtClean="0">
                <a:solidFill>
                  <a:schemeClr val="tx1">
                    <a:lumMod val="75000"/>
                    <a:lumOff val="25000"/>
                  </a:schemeClr>
                </a:solidFill>
                <a:latin typeface="微软雅黑 Light" pitchFamily="34" charset="-122"/>
                <a:ea typeface="微软雅黑 Light" pitchFamily="34" charset="-122"/>
              </a:rPr>
              <a:t>方法还可以利用其他用户评分过的物品内容</a:t>
            </a:r>
            <a:endParaRPr lang="en-US" altLang="zh-CN" sz="2400" smtClean="0">
              <a:solidFill>
                <a:schemeClr val="tx1">
                  <a:lumMod val="75000"/>
                  <a:lumOff val="25000"/>
                </a:schemeClr>
              </a:solidFill>
              <a:latin typeface="微软雅黑 Light" pitchFamily="34" charset="-122"/>
              <a:ea typeface="微软雅黑 Light" pitchFamily="34" charset="-122"/>
            </a:endParaRPr>
          </a:p>
          <a:p>
            <a:pPr>
              <a:lnSpc>
                <a:spcPct val="200000"/>
              </a:lnSpc>
            </a:pPr>
            <a:r>
              <a:rPr lang="en-US" altLang="zh-CN" sz="2400" smtClean="0">
                <a:solidFill>
                  <a:schemeClr val="tx1">
                    <a:lumMod val="75000"/>
                    <a:lumOff val="25000"/>
                  </a:schemeClr>
                </a:solidFill>
                <a:latin typeface="微软雅黑 Light" pitchFamily="34" charset="-122"/>
                <a:ea typeface="微软雅黑 Light" pitchFamily="34" charset="-122"/>
              </a:rPr>
              <a:t>CF</a:t>
            </a:r>
            <a:r>
              <a:rPr lang="zh-CN" altLang="en-US" sz="2400" smtClean="0">
                <a:solidFill>
                  <a:schemeClr val="tx1">
                    <a:lumMod val="75000"/>
                    <a:lumOff val="25000"/>
                  </a:schemeClr>
                </a:solidFill>
                <a:latin typeface="微软雅黑 Light" pitchFamily="34" charset="-122"/>
                <a:ea typeface="微软雅黑 Light" pitchFamily="34" charset="-122"/>
              </a:rPr>
              <a:t>可以解决</a:t>
            </a:r>
            <a:r>
              <a:rPr lang="en-US" altLang="zh-CN" sz="2400" smtClean="0">
                <a:solidFill>
                  <a:schemeClr val="tx1">
                    <a:lumMod val="75000"/>
                    <a:lumOff val="25000"/>
                  </a:schemeClr>
                </a:solidFill>
                <a:latin typeface="微软雅黑 Light" pitchFamily="34" charset="-122"/>
                <a:ea typeface="微软雅黑 Light" pitchFamily="34" charset="-122"/>
              </a:rPr>
              <a:t>CB</a:t>
            </a:r>
            <a:r>
              <a:rPr lang="zh-CN" altLang="en-US" sz="2400" smtClean="0">
                <a:solidFill>
                  <a:schemeClr val="tx1">
                    <a:lumMod val="75000"/>
                    <a:lumOff val="25000"/>
                  </a:schemeClr>
                </a:solidFill>
                <a:latin typeface="微软雅黑 Light" pitchFamily="34" charset="-122"/>
                <a:ea typeface="微软雅黑 Light" pitchFamily="34" charset="-122"/>
              </a:rPr>
              <a:t>的一些局限</a:t>
            </a:r>
            <a:endParaRPr lang="en-US" altLang="zh-CN" sz="24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zh-CN" altLang="en-US" sz="2000" smtClean="0">
                <a:solidFill>
                  <a:schemeClr val="tx1">
                    <a:lumMod val="75000"/>
                    <a:lumOff val="25000"/>
                  </a:schemeClr>
                </a:solidFill>
                <a:latin typeface="微软雅黑 Light" pitchFamily="34" charset="-122"/>
                <a:ea typeface="微软雅黑 Light" pitchFamily="34" charset="-122"/>
              </a:rPr>
              <a:t>物品内容不完全或者难以获得时，依然可以通过其他用户的反馈给出推荐</a:t>
            </a:r>
            <a:endParaRPr lang="en-US" altLang="zh-CN" sz="20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基于用户之间对物品的评价质量，避免了</a:t>
            </a:r>
            <a:r>
              <a:rPr lang="en-US" altLang="zh-CN" sz="2000" smtClean="0">
                <a:solidFill>
                  <a:schemeClr val="tx1">
                    <a:lumMod val="75000"/>
                    <a:lumOff val="25000"/>
                  </a:schemeClr>
                </a:solidFill>
                <a:latin typeface="微软雅黑 Light" pitchFamily="34" charset="-122"/>
                <a:ea typeface="微软雅黑 Light" pitchFamily="34" charset="-122"/>
              </a:rPr>
              <a:t>CB</a:t>
            </a:r>
            <a:r>
              <a:rPr lang="zh-CN" altLang="en-US" sz="2000" smtClean="0">
                <a:solidFill>
                  <a:schemeClr val="tx1">
                    <a:lumMod val="75000"/>
                    <a:lumOff val="25000"/>
                  </a:schemeClr>
                </a:solidFill>
                <a:latin typeface="微软雅黑 Light" pitchFamily="34" charset="-122"/>
                <a:ea typeface="微软雅黑 Light" pitchFamily="34" charset="-122"/>
              </a:rPr>
              <a:t>仅依赖内容可能造成的对物品质量判断的干扰</a:t>
            </a:r>
            <a:endParaRPr lang="en-US" altLang="zh-CN" sz="20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推荐不受内容限制，只要其他类似用户给出了对不同物品的兴趣，</a:t>
            </a: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就可以给用户推荐出内容差异很大的物品（但有某种内在联系）</a:t>
            </a:r>
            <a:endParaRPr lang="en-US" altLang="zh-CN" sz="2000" smtClean="0">
              <a:solidFill>
                <a:schemeClr val="tx1">
                  <a:lumMod val="75000"/>
                  <a:lumOff val="25000"/>
                </a:schemeClr>
              </a:solidFill>
              <a:latin typeface="微软雅黑 Light" pitchFamily="34" charset="-122"/>
              <a:ea typeface="微软雅黑 Light" pitchFamily="34" charset="-122"/>
            </a:endParaRPr>
          </a:p>
          <a:p>
            <a:pPr marL="342900" lvl="1" indent="-342900">
              <a:lnSpc>
                <a:spcPct val="200000"/>
              </a:lnSpc>
              <a:buFont typeface="Arial" pitchFamily="34" charset="0"/>
              <a:buChar char="•"/>
            </a:pPr>
            <a:r>
              <a:rPr lang="zh-CN" altLang="en-US" sz="2400" smtClean="0">
                <a:solidFill>
                  <a:schemeClr val="tx1">
                    <a:lumMod val="75000"/>
                    <a:lumOff val="25000"/>
                  </a:schemeClr>
                </a:solidFill>
                <a:latin typeface="微软雅黑 Light" pitchFamily="34" charset="-122"/>
                <a:ea typeface="微软雅黑 Light" pitchFamily="34" charset="-122"/>
              </a:rPr>
              <a:t>分为两类：基于近邻和基于模型</a:t>
            </a:r>
            <a:endParaRPr lang="en-US" altLang="zh-CN" sz="2400" smtClean="0">
              <a:solidFill>
                <a:schemeClr val="tx1">
                  <a:lumMod val="75000"/>
                  <a:lumOff val="25000"/>
                </a:schemeClr>
              </a:solidFill>
              <a:latin typeface="微软雅黑 Light" pitchFamily="34" charset="-122"/>
              <a:ea typeface="微软雅黑 Light" pitchFamily="34" charset="-122"/>
            </a:endParaRPr>
          </a:p>
        </p:txBody>
      </p:sp>
    </p:spTree>
    <p:extLst>
      <p:ext uri="{BB962C8B-B14F-4D97-AF65-F5344CB8AC3E}">
        <p14:creationId xmlns:p14="http://schemas.microsoft.com/office/powerpoint/2010/main" val="7224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用户的协同过滤</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7" name="组合 76"/>
          <p:cNvGrpSpPr/>
          <p:nvPr/>
        </p:nvGrpSpPr>
        <p:grpSpPr>
          <a:xfrm>
            <a:off x="1331640" y="1700808"/>
            <a:ext cx="6120680" cy="4536504"/>
            <a:chOff x="1979712" y="1700808"/>
            <a:chExt cx="6120680" cy="4536504"/>
          </a:xfrm>
        </p:grpSpPr>
        <p:grpSp>
          <p:nvGrpSpPr>
            <p:cNvPr id="5" name="组合 4"/>
            <p:cNvGrpSpPr/>
            <p:nvPr/>
          </p:nvGrpSpPr>
          <p:grpSpPr>
            <a:xfrm>
              <a:off x="3764798" y="1700808"/>
              <a:ext cx="765704" cy="1218762"/>
              <a:chOff x="2895324" y="1772816"/>
              <a:chExt cx="792088" cy="1296144"/>
            </a:xfrm>
          </p:grpSpPr>
          <p:grpSp>
            <p:nvGrpSpPr>
              <p:cNvPr id="45" name="组合 44"/>
              <p:cNvGrpSpPr>
                <a:grpSpLocks noChangeAspect="1"/>
              </p:cNvGrpSpPr>
              <p:nvPr/>
            </p:nvGrpSpPr>
            <p:grpSpPr>
              <a:xfrm>
                <a:off x="3059832" y="1772816"/>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6" name="组合 5"/>
            <p:cNvGrpSpPr/>
            <p:nvPr/>
          </p:nvGrpSpPr>
          <p:grpSpPr>
            <a:xfrm>
              <a:off x="3764799" y="3359679"/>
              <a:ext cx="765704" cy="1218762"/>
              <a:chOff x="2895324" y="1772816"/>
              <a:chExt cx="792088" cy="1296144"/>
            </a:xfrm>
          </p:grpSpPr>
          <p:grpSp>
            <p:nvGrpSpPr>
              <p:cNvPr id="34" name="组合 33"/>
              <p:cNvGrpSpPr>
                <a:grpSpLocks noChangeAspect="1"/>
              </p:cNvGrpSpPr>
              <p:nvPr/>
            </p:nvGrpSpPr>
            <p:grpSpPr>
              <a:xfrm>
                <a:off x="3059832" y="1772816"/>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7" name="组合 6"/>
            <p:cNvGrpSpPr/>
            <p:nvPr/>
          </p:nvGrpSpPr>
          <p:grpSpPr>
            <a:xfrm>
              <a:off x="3764799" y="5018550"/>
              <a:ext cx="765704" cy="1218762"/>
              <a:chOff x="2895324" y="1772816"/>
              <a:chExt cx="792088" cy="1296144"/>
            </a:xfrm>
          </p:grpSpPr>
          <p:grpSp>
            <p:nvGrpSpPr>
              <p:cNvPr id="23" name="组合 22"/>
              <p:cNvGrpSpPr>
                <a:grpSpLocks noChangeAspect="1"/>
              </p:cNvGrpSpPr>
              <p:nvPr/>
            </p:nvGrpSpPr>
            <p:grpSpPr>
              <a:xfrm>
                <a:off x="3059832" y="1772816"/>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8" name="圆角矩形 7"/>
            <p:cNvSpPr/>
            <p:nvPr/>
          </p:nvSpPr>
          <p:spPr>
            <a:xfrm>
              <a:off x="6638594" y="1832826"/>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6638594" y="2989691"/>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6638594" y="4146556"/>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sp>
          <p:nvSpPr>
            <p:cNvPr id="11" name="圆角矩形 10"/>
            <p:cNvSpPr/>
            <p:nvPr/>
          </p:nvSpPr>
          <p:spPr>
            <a:xfrm>
              <a:off x="6638594" y="5303422"/>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D</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4411092" y="2140601"/>
              <a:ext cx="2227502"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flipV="1">
              <a:off x="4411092" y="3297466"/>
              <a:ext cx="2227502" cy="50612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8" idx="1"/>
            </p:cNvCxnSpPr>
            <p:nvPr/>
          </p:nvCxnSpPr>
          <p:spPr>
            <a:xfrm flipV="1">
              <a:off x="4442342" y="2140601"/>
              <a:ext cx="2196252" cy="343195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1"/>
            </p:cNvCxnSpPr>
            <p:nvPr/>
          </p:nvCxnSpPr>
          <p:spPr>
            <a:xfrm flipH="1" flipV="1">
              <a:off x="4426717" y="2149110"/>
              <a:ext cx="2211877" cy="346208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0800000" flipV="1">
              <a:off x="3635896" y="2254815"/>
              <a:ext cx="12277" cy="3317742"/>
            </a:xfrm>
            <a:prstGeom prst="curvedConnector3">
              <a:avLst>
                <a:gd name="adj1" fmla="val 644024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95736" y="3543734"/>
              <a:ext cx="446287" cy="587422"/>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cxnSp>
          <p:nvCxnSpPr>
            <p:cNvPr id="56" name="直接箭头连接符 55"/>
            <p:cNvCxnSpPr/>
            <p:nvPr/>
          </p:nvCxnSpPr>
          <p:spPr>
            <a:xfrm>
              <a:off x="1988770" y="5391347"/>
              <a:ext cx="86409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988770" y="5068406"/>
              <a:ext cx="525627" cy="289402"/>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59" name="直接箭头连接符 58"/>
            <p:cNvCxnSpPr/>
            <p:nvPr/>
          </p:nvCxnSpPr>
          <p:spPr>
            <a:xfrm>
              <a:off x="1988770" y="5949280"/>
              <a:ext cx="864096"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979712" y="5626339"/>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64" name="直接箭头连接符 63"/>
            <p:cNvCxnSpPr>
              <a:endCxn id="11" idx="1"/>
            </p:cNvCxnSpPr>
            <p:nvPr/>
          </p:nvCxnSpPr>
          <p:spPr>
            <a:xfrm>
              <a:off x="4442342" y="5572557"/>
              <a:ext cx="2196252" cy="386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10" idx="1"/>
            </p:cNvCxnSpPr>
            <p:nvPr/>
          </p:nvCxnSpPr>
          <p:spPr>
            <a:xfrm flipV="1">
              <a:off x="4442342" y="4454331"/>
              <a:ext cx="2196252" cy="11182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10" idx="1"/>
            </p:cNvCxnSpPr>
            <p:nvPr/>
          </p:nvCxnSpPr>
          <p:spPr>
            <a:xfrm>
              <a:off x="4426717" y="2140600"/>
              <a:ext cx="2211877" cy="231373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50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4000" smtClean="0">
                <a:solidFill>
                  <a:schemeClr val="tx1">
                    <a:lumMod val="75000"/>
                    <a:lumOff val="25000"/>
                  </a:schemeClr>
                </a:solidFill>
                <a:latin typeface="微软雅黑" pitchFamily="34" charset="-122"/>
                <a:ea typeface="微软雅黑" pitchFamily="34" charset="-122"/>
                <a:cs typeface="+mn-cs"/>
              </a:rPr>
              <a:t>主要</a:t>
            </a:r>
            <a:r>
              <a:rPr lang="zh-CN" altLang="en-US" sz="4000">
                <a:solidFill>
                  <a:schemeClr val="tx1">
                    <a:lumMod val="75000"/>
                    <a:lumOff val="25000"/>
                  </a:schemeClr>
                </a:solidFill>
                <a:latin typeface="微软雅黑" pitchFamily="34" charset="-122"/>
                <a:ea typeface="微软雅黑" pitchFamily="34" charset="-122"/>
                <a:cs typeface="+mn-cs"/>
              </a:rPr>
              <a:t>内容</a:t>
            </a:r>
            <a:endParaRPr lang="zh-CN" altLang="en-US" sz="40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推荐系统概述</a:t>
            </a:r>
            <a:endParaRPr lang="en-US" altLang="zh-CN" sz="2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推荐系统的目的</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推荐系统的应用</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推荐系统的基本思想</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推荐系统分类</a:t>
            </a:r>
            <a:endParaRPr lang="en-US" altLang="zh-CN" sz="2000" smtClean="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355976" y="1392858"/>
            <a:ext cx="4104456" cy="4351961"/>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400">
                <a:solidFill>
                  <a:schemeClr val="tx1">
                    <a:lumMod val="65000"/>
                    <a:lumOff val="35000"/>
                  </a:schemeClr>
                </a:solidFill>
                <a:latin typeface="微软雅黑" pitchFamily="34" charset="-122"/>
                <a:ea typeface="微软雅黑" pitchFamily="34" charset="-122"/>
              </a:rPr>
              <a:t>推荐算法</a:t>
            </a:r>
            <a:r>
              <a:rPr lang="zh-CN" altLang="en-US" sz="2400" smtClean="0">
                <a:solidFill>
                  <a:schemeClr val="tx1">
                    <a:lumMod val="65000"/>
                    <a:lumOff val="35000"/>
                  </a:schemeClr>
                </a:solidFill>
                <a:latin typeface="微软雅黑" pitchFamily="34" charset="-122"/>
                <a:ea typeface="微软雅黑" pitchFamily="34" charset="-122"/>
              </a:rPr>
              <a:t>简介</a:t>
            </a:r>
            <a:endParaRPr lang="en-US" altLang="zh-CN" sz="2400" smtClean="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基于人口统计学的推荐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基于内容的推荐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基于协同过滤的推荐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混合推荐</a:t>
            </a:r>
            <a:endParaRPr lang="en-US" altLang="zh-CN" sz="20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400">
                <a:solidFill>
                  <a:schemeClr val="tx1">
                    <a:lumMod val="65000"/>
                    <a:lumOff val="35000"/>
                  </a:schemeClr>
                </a:solidFill>
                <a:latin typeface="微软雅黑" pitchFamily="34" charset="-122"/>
                <a:ea typeface="微软雅黑" pitchFamily="34" charset="-122"/>
              </a:rPr>
              <a:t>推荐系统评测</a:t>
            </a:r>
            <a:endParaRPr lang="en-US" altLang="zh-CN" sz="24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23412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物品的协同过滤</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63" name="组合 62"/>
          <p:cNvGrpSpPr/>
          <p:nvPr/>
        </p:nvGrpSpPr>
        <p:grpSpPr>
          <a:xfrm>
            <a:off x="1331640" y="1700808"/>
            <a:ext cx="6294049" cy="4536504"/>
            <a:chOff x="1734335" y="1700808"/>
            <a:chExt cx="6294049" cy="4536504"/>
          </a:xfrm>
        </p:grpSpPr>
        <p:grpSp>
          <p:nvGrpSpPr>
            <p:cNvPr id="5" name="组合 4"/>
            <p:cNvGrpSpPr/>
            <p:nvPr/>
          </p:nvGrpSpPr>
          <p:grpSpPr>
            <a:xfrm>
              <a:off x="1734335" y="1700808"/>
              <a:ext cx="765704" cy="1218762"/>
              <a:chOff x="2895324" y="1772816"/>
              <a:chExt cx="792088" cy="1296144"/>
            </a:xfrm>
          </p:grpSpPr>
          <p:grpSp>
            <p:nvGrpSpPr>
              <p:cNvPr id="45" name="组合 44"/>
              <p:cNvGrpSpPr>
                <a:grpSpLocks noChangeAspect="1"/>
              </p:cNvGrpSpPr>
              <p:nvPr/>
            </p:nvGrpSpPr>
            <p:grpSpPr>
              <a:xfrm>
                <a:off x="3059832" y="1772816"/>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6" name="组合 5"/>
            <p:cNvGrpSpPr/>
            <p:nvPr/>
          </p:nvGrpSpPr>
          <p:grpSpPr>
            <a:xfrm>
              <a:off x="1734336" y="3398316"/>
              <a:ext cx="765704" cy="1218762"/>
              <a:chOff x="2895324" y="1772816"/>
              <a:chExt cx="792088" cy="1296144"/>
            </a:xfrm>
          </p:grpSpPr>
          <p:grpSp>
            <p:nvGrpSpPr>
              <p:cNvPr id="34" name="组合 33"/>
              <p:cNvGrpSpPr>
                <a:grpSpLocks noChangeAspect="1"/>
              </p:cNvGrpSpPr>
              <p:nvPr/>
            </p:nvGrpSpPr>
            <p:grpSpPr>
              <a:xfrm>
                <a:off x="3059832" y="1772816"/>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7" name="组合 6"/>
            <p:cNvGrpSpPr/>
            <p:nvPr/>
          </p:nvGrpSpPr>
          <p:grpSpPr>
            <a:xfrm>
              <a:off x="1734336" y="5018550"/>
              <a:ext cx="765704" cy="1218762"/>
              <a:chOff x="2895324" y="1772816"/>
              <a:chExt cx="792088" cy="1296144"/>
            </a:xfrm>
          </p:grpSpPr>
          <p:grpSp>
            <p:nvGrpSpPr>
              <p:cNvPr id="23" name="组合 22"/>
              <p:cNvGrpSpPr>
                <a:grpSpLocks noChangeAspect="1"/>
              </p:cNvGrpSpPr>
              <p:nvPr/>
            </p:nvGrpSpPr>
            <p:grpSpPr>
              <a:xfrm>
                <a:off x="3059832" y="1772816"/>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8" name="圆角矩形 7"/>
            <p:cNvSpPr/>
            <p:nvPr/>
          </p:nvSpPr>
          <p:spPr>
            <a:xfrm>
              <a:off x="4608131" y="1819947"/>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4608131" y="3531948"/>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4608131" y="5256828"/>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2380629" y="2127722"/>
              <a:ext cx="2227502"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1"/>
            </p:cNvCxnSpPr>
            <p:nvPr/>
          </p:nvCxnSpPr>
          <p:spPr>
            <a:xfrm flipV="1">
              <a:off x="2380629" y="2127722"/>
              <a:ext cx="2227502" cy="1712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8" idx="1"/>
            </p:cNvCxnSpPr>
            <p:nvPr/>
          </p:nvCxnSpPr>
          <p:spPr>
            <a:xfrm flipV="1">
              <a:off x="2411879" y="2127722"/>
              <a:ext cx="2196252" cy="343195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2411879" y="5572557"/>
              <a:ext cx="2196252"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0800000" flipH="1" flipV="1">
              <a:off x="6129660" y="2216167"/>
              <a:ext cx="12277" cy="3317742"/>
            </a:xfrm>
            <a:prstGeom prst="curvedConnector3">
              <a:avLst>
                <a:gd name="adj1" fmla="val 644024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80814" y="3480340"/>
              <a:ext cx="446287" cy="587422"/>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cxnSp>
          <p:nvCxnSpPr>
            <p:cNvPr id="56" name="直接箭头连接符 55"/>
            <p:cNvCxnSpPr/>
            <p:nvPr/>
          </p:nvCxnSpPr>
          <p:spPr>
            <a:xfrm>
              <a:off x="7164288" y="5398356"/>
              <a:ext cx="86409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164288" y="5075415"/>
              <a:ext cx="525627" cy="289402"/>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59" name="直接箭头连接符 58"/>
            <p:cNvCxnSpPr/>
            <p:nvPr/>
          </p:nvCxnSpPr>
          <p:spPr>
            <a:xfrm>
              <a:off x="7164288" y="5956289"/>
              <a:ext cx="864096"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155230" y="5633348"/>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64" name="直接箭头连接符 63"/>
            <p:cNvCxnSpPr/>
            <p:nvPr/>
          </p:nvCxnSpPr>
          <p:spPr>
            <a:xfrm>
              <a:off x="2411879" y="3846618"/>
              <a:ext cx="2196252" cy="176457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9" idx="1"/>
            </p:cNvCxnSpPr>
            <p:nvPr/>
          </p:nvCxnSpPr>
          <p:spPr>
            <a:xfrm>
              <a:off x="2380629" y="3839722"/>
              <a:ext cx="2227502"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10" idx="1"/>
            </p:cNvCxnSpPr>
            <p:nvPr/>
          </p:nvCxnSpPr>
          <p:spPr>
            <a:xfrm>
              <a:off x="2380629" y="2123352"/>
              <a:ext cx="2227502" cy="344125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07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混合</a:t>
            </a:r>
            <a:r>
              <a:rPr lang="zh-CN" altLang="en-US" sz="3200">
                <a:solidFill>
                  <a:schemeClr val="tx1">
                    <a:lumMod val="75000"/>
                    <a:lumOff val="25000"/>
                  </a:schemeClr>
                </a:solidFill>
                <a:latin typeface="微软雅黑" pitchFamily="34" charset="-122"/>
                <a:ea typeface="微软雅黑" pitchFamily="34" charset="-122"/>
                <a:cs typeface="+mn-cs"/>
              </a:rPr>
              <a:t>推荐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rPr>
              <a:t>实际网站的推荐系统往往都不是单纯只采用了某一种推荐的机制和策略，往往是将多个方法混合在一起，从而达到更好的推荐效果。比较流行的组合方法有：</a:t>
            </a:r>
            <a:endParaRPr lang="en-US" altLang="zh-CN" sz="16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加权</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smtClean="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用</a:t>
            </a:r>
            <a:r>
              <a:rPr lang="zh-CN" altLang="en-US" sz="1400">
                <a:solidFill>
                  <a:schemeClr val="tx1">
                    <a:lumMod val="75000"/>
                    <a:lumOff val="25000"/>
                  </a:schemeClr>
                </a:solidFill>
                <a:latin typeface="微软雅黑" pitchFamily="34" charset="-122"/>
                <a:ea typeface="微软雅黑" pitchFamily="34" charset="-122"/>
              </a:rPr>
              <a:t>线性公式（</a:t>
            </a:r>
            <a:r>
              <a:rPr lang="en-US" altLang="zh-CN" sz="1400">
                <a:solidFill>
                  <a:schemeClr val="tx1">
                    <a:lumMod val="75000"/>
                    <a:lumOff val="25000"/>
                  </a:schemeClr>
                </a:solidFill>
                <a:latin typeface="微软雅黑" pitchFamily="34" charset="-122"/>
                <a:ea typeface="微软雅黑" pitchFamily="34" charset="-122"/>
              </a:rPr>
              <a:t>linear formula</a:t>
            </a:r>
            <a:r>
              <a:rPr lang="zh-CN" altLang="en-US" sz="1400">
                <a:solidFill>
                  <a:schemeClr val="tx1">
                    <a:lumMod val="75000"/>
                    <a:lumOff val="25000"/>
                  </a:schemeClr>
                </a:solidFill>
                <a:latin typeface="微软雅黑" pitchFamily="34" charset="-122"/>
                <a:ea typeface="微软雅黑" pitchFamily="34" charset="-122"/>
              </a:rPr>
              <a:t>）将几种不同的推荐按照一定权重组合起来，具体权重的值需要在测试数据集上反复实验，从而达到最好的推荐效果</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切换</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切换</a:t>
            </a:r>
            <a:r>
              <a:rPr lang="zh-CN" altLang="en-US" sz="1400">
                <a:solidFill>
                  <a:schemeClr val="tx1">
                    <a:lumMod val="75000"/>
                    <a:lumOff val="25000"/>
                  </a:schemeClr>
                </a:solidFill>
                <a:latin typeface="微软雅黑" pitchFamily="34" charset="-122"/>
                <a:ea typeface="微软雅黑" pitchFamily="34" charset="-122"/>
              </a:rPr>
              <a:t>的混合方式，就是允许在不同的情况（数据量，系统运行状况，用户和物品的数目等）下，选择最为合适的推荐机制计算推荐</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分区</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smtClean="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采用</a:t>
            </a:r>
            <a:r>
              <a:rPr lang="zh-CN" altLang="en-US" sz="1400">
                <a:solidFill>
                  <a:schemeClr val="tx1">
                    <a:lumMod val="75000"/>
                    <a:lumOff val="25000"/>
                  </a:schemeClr>
                </a:solidFill>
                <a:latin typeface="微软雅黑" pitchFamily="34" charset="-122"/>
                <a:ea typeface="微软雅黑" pitchFamily="34" charset="-122"/>
              </a:rPr>
              <a:t>多种推荐机制，并将不同的推荐结果分不同的区显示给用户</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分层</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采用</a:t>
            </a:r>
            <a:r>
              <a:rPr lang="zh-CN" altLang="en-US" sz="1400">
                <a:solidFill>
                  <a:schemeClr val="tx1">
                    <a:lumMod val="75000"/>
                    <a:lumOff val="25000"/>
                  </a:schemeClr>
                </a:solidFill>
                <a:latin typeface="微软雅黑" pitchFamily="34" charset="-122"/>
                <a:ea typeface="微软雅黑" pitchFamily="34" charset="-122"/>
              </a:rPr>
              <a:t>多种推荐机制，并将一个推荐机制的结果作为另一个的输入，从而综合各个推荐机制的优缺点，得到更加准确的推荐</a:t>
            </a:r>
            <a:endParaRPr lang="en-US" altLang="zh-CN" sz="14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558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推荐系统评测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矩形 4"/>
          <p:cNvSpPr/>
          <p:nvPr/>
        </p:nvSpPr>
        <p:spPr>
          <a:xfrm>
            <a:off x="4950296" y="5085184"/>
            <a:ext cx="3870176" cy="769441"/>
          </a:xfrm>
          <a:prstGeom prst="rect">
            <a:avLst/>
          </a:prstGeom>
        </p:spPr>
        <p:txBody>
          <a:bodyPr wrap="square">
            <a:spAutoFit/>
          </a:bodyPr>
          <a:lstStyle/>
          <a:p>
            <a:pPr>
              <a:lnSpc>
                <a:spcPct val="200000"/>
              </a:lnSpc>
              <a:spcBef>
                <a:spcPct val="20000"/>
              </a:spcBef>
            </a:pPr>
            <a:r>
              <a:rPr lang="zh-CN" altLang="zh-CN" sz="2200" i="1" dirty="0">
                <a:solidFill>
                  <a:schemeClr val="tx1">
                    <a:lumMod val="75000"/>
                    <a:lumOff val="25000"/>
                  </a:schemeClr>
                </a:solidFill>
                <a:latin typeface="华文楷体" pitchFamily="2" charset="-122"/>
                <a:ea typeface="华文楷体" pitchFamily="2" charset="-122"/>
              </a:rPr>
              <a:t>好的</a:t>
            </a:r>
            <a:r>
              <a:rPr lang="zh-CN" altLang="zh-CN" sz="2200" i="1">
                <a:solidFill>
                  <a:schemeClr val="tx1">
                    <a:lumMod val="75000"/>
                    <a:lumOff val="25000"/>
                  </a:schemeClr>
                </a:solidFill>
                <a:latin typeface="华文楷体" pitchFamily="2" charset="-122"/>
                <a:ea typeface="华文楷体" pitchFamily="2" charset="-122"/>
              </a:rPr>
              <a:t>推荐</a:t>
            </a:r>
            <a:r>
              <a:rPr lang="zh-CN" altLang="zh-CN" sz="2200" i="1" smtClean="0">
                <a:solidFill>
                  <a:schemeClr val="tx1">
                    <a:lumMod val="75000"/>
                    <a:lumOff val="25000"/>
                  </a:schemeClr>
                </a:solidFill>
                <a:latin typeface="华文楷体" pitchFamily="2" charset="-122"/>
                <a:ea typeface="华文楷体" pitchFamily="2" charset="-122"/>
              </a:rPr>
              <a:t>系统</a:t>
            </a:r>
            <a:r>
              <a:rPr lang="en-US" altLang="zh-CN" sz="2200" i="1">
                <a:solidFill>
                  <a:schemeClr val="tx1">
                    <a:lumMod val="75000"/>
                    <a:lumOff val="25000"/>
                  </a:schemeClr>
                </a:solidFill>
                <a:latin typeface="华文楷体" pitchFamily="2" charset="-122"/>
                <a:ea typeface="华文楷体" pitchFamily="2" charset="-122"/>
              </a:rPr>
              <a:t>——</a:t>
            </a:r>
            <a:r>
              <a:rPr lang="zh-CN" altLang="zh-CN" sz="2200" i="1" smtClean="0">
                <a:solidFill>
                  <a:schemeClr val="tx1">
                    <a:lumMod val="75000"/>
                    <a:lumOff val="25000"/>
                  </a:schemeClr>
                </a:solidFill>
                <a:latin typeface="华文楷体" pitchFamily="2" charset="-122"/>
                <a:ea typeface="华文楷体" pitchFamily="2" charset="-122"/>
              </a:rPr>
              <a:t>让</a:t>
            </a:r>
            <a:r>
              <a:rPr lang="zh-CN" altLang="zh-CN" sz="2200" i="1" dirty="0">
                <a:solidFill>
                  <a:schemeClr val="tx1">
                    <a:lumMod val="75000"/>
                    <a:lumOff val="25000"/>
                  </a:schemeClr>
                </a:solidFill>
                <a:latin typeface="华文楷体" pitchFamily="2" charset="-122"/>
                <a:ea typeface="华文楷体" pitchFamily="2" charset="-122"/>
              </a:rPr>
              <a:t>三方</a:t>
            </a:r>
            <a:r>
              <a:rPr lang="zh-CN" altLang="zh-CN" sz="2200" i="1">
                <a:solidFill>
                  <a:schemeClr val="tx1">
                    <a:lumMod val="75000"/>
                    <a:lumOff val="25000"/>
                  </a:schemeClr>
                </a:solidFill>
                <a:latin typeface="华文楷体" pitchFamily="2" charset="-122"/>
                <a:ea typeface="华文楷体" pitchFamily="2" charset="-122"/>
              </a:rPr>
              <a:t>共</a:t>
            </a:r>
            <a:r>
              <a:rPr lang="zh-CN" altLang="zh-CN" sz="2200" i="1" smtClean="0">
                <a:solidFill>
                  <a:schemeClr val="tx1">
                    <a:lumMod val="75000"/>
                    <a:lumOff val="25000"/>
                  </a:schemeClr>
                </a:solidFill>
                <a:latin typeface="华文楷体" pitchFamily="2" charset="-122"/>
                <a:ea typeface="华文楷体" pitchFamily="2" charset="-122"/>
              </a:rPr>
              <a:t>赢</a:t>
            </a:r>
            <a:endParaRPr lang="zh-CN" altLang="en-US" sz="2200" i="1" dirty="0">
              <a:solidFill>
                <a:schemeClr val="tx1">
                  <a:lumMod val="75000"/>
                  <a:lumOff val="25000"/>
                </a:schemeClr>
              </a:solidFill>
              <a:latin typeface="华文楷体" pitchFamily="2" charset="-122"/>
              <a:ea typeface="华文楷体" pitchFamily="2" charset="-122"/>
            </a:endParaRPr>
          </a:p>
        </p:txBody>
      </p:sp>
      <p:graphicFrame>
        <p:nvGraphicFramePr>
          <p:cNvPr id="6" name="图示 5"/>
          <p:cNvGraphicFramePr/>
          <p:nvPr>
            <p:extLst>
              <p:ext uri="{D42A27DB-BD31-4B8C-83A1-F6EECF244321}">
                <p14:modId xmlns:p14="http://schemas.microsoft.com/office/powerpoint/2010/main" val="3646808185"/>
              </p:ext>
            </p:extLst>
          </p:nvPr>
        </p:nvGraphicFramePr>
        <p:xfrm>
          <a:off x="5112060" y="1772816"/>
          <a:ext cx="3564396" cy="3160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11430" y="1412776"/>
            <a:ext cx="4320480" cy="4290405"/>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让用户更快更好的获取到自己需要</a:t>
            </a:r>
            <a:r>
              <a:rPr lang="zh-CN" altLang="en-US" sz="2200">
                <a:solidFill>
                  <a:schemeClr val="tx1">
                    <a:lumMod val="65000"/>
                    <a:lumOff val="35000"/>
                  </a:schemeClr>
                </a:solidFill>
                <a:latin typeface="微软雅黑" pitchFamily="34" charset="-122"/>
                <a:ea typeface="微软雅黑" pitchFamily="34" charset="-122"/>
              </a:rPr>
              <a:t>的</a:t>
            </a:r>
            <a:r>
              <a:rPr lang="zh-CN" altLang="en-US" sz="2200" smtClean="0">
                <a:solidFill>
                  <a:schemeClr val="tx1">
                    <a:lumMod val="65000"/>
                    <a:lumOff val="35000"/>
                  </a:schemeClr>
                </a:solidFill>
                <a:latin typeface="微软雅黑" pitchFamily="34" charset="-122"/>
                <a:ea typeface="微软雅黑" pitchFamily="34" charset="-122"/>
              </a:rPr>
              <a:t>内容</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让内容更快更好的推送到喜欢它的</a:t>
            </a:r>
            <a:r>
              <a:rPr lang="zh-CN" altLang="en-US" sz="2200">
                <a:solidFill>
                  <a:schemeClr val="tx1">
                    <a:lumMod val="65000"/>
                    <a:lumOff val="35000"/>
                  </a:schemeClr>
                </a:solidFill>
                <a:latin typeface="微软雅黑" pitchFamily="34" charset="-122"/>
                <a:ea typeface="微软雅黑" pitchFamily="34" charset="-122"/>
              </a:rPr>
              <a:t>用户</a:t>
            </a:r>
            <a:r>
              <a:rPr lang="zh-CN" altLang="en-US" sz="2200" smtClean="0">
                <a:solidFill>
                  <a:schemeClr val="tx1">
                    <a:lumMod val="65000"/>
                    <a:lumOff val="35000"/>
                  </a:schemeClr>
                </a:solidFill>
                <a:latin typeface="微软雅黑" pitchFamily="34" charset="-122"/>
                <a:ea typeface="微软雅黑" pitchFamily="34" charset="-122"/>
              </a:rPr>
              <a:t>手中</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让</a:t>
            </a:r>
            <a:r>
              <a:rPr lang="zh-CN" altLang="en-US" sz="2200" smtClean="0">
                <a:solidFill>
                  <a:schemeClr val="tx1">
                    <a:lumMod val="65000"/>
                    <a:lumOff val="35000"/>
                  </a:schemeClr>
                </a:solidFill>
                <a:latin typeface="微软雅黑" pitchFamily="34" charset="-122"/>
                <a:ea typeface="微软雅黑" pitchFamily="34" charset="-122"/>
              </a:rPr>
              <a:t>网站（平台）更</a:t>
            </a:r>
            <a:r>
              <a:rPr lang="zh-CN" altLang="en-US" sz="2200" dirty="0">
                <a:solidFill>
                  <a:schemeClr val="tx1">
                    <a:lumMod val="65000"/>
                    <a:lumOff val="35000"/>
                  </a:schemeClr>
                </a:solidFill>
                <a:latin typeface="微软雅黑" pitchFamily="34" charset="-122"/>
                <a:ea typeface="微软雅黑" pitchFamily="34" charset="-122"/>
              </a:rPr>
              <a:t>有效的保留用户资源</a:t>
            </a:r>
          </a:p>
        </p:txBody>
      </p:sp>
    </p:spTree>
    <p:extLst>
      <p:ext uri="{BB962C8B-B14F-4D97-AF65-F5344CB8AC3E}">
        <p14:creationId xmlns:p14="http://schemas.microsoft.com/office/powerpoint/2010/main" val="800220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系统实验方法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a:lnSpc>
                <a:spcPct val="180000"/>
              </a:lnSpc>
            </a:pPr>
            <a:r>
              <a:rPr lang="zh-CN" altLang="en-US" sz="1800">
                <a:solidFill>
                  <a:schemeClr val="tx1">
                    <a:lumMod val="65000"/>
                    <a:lumOff val="35000"/>
                  </a:schemeClr>
                </a:solidFill>
                <a:latin typeface="微软雅黑" pitchFamily="34" charset="-122"/>
                <a:ea typeface="微软雅黑" pitchFamily="34" charset="-122"/>
              </a:rPr>
              <a:t>离线</a:t>
            </a:r>
            <a:r>
              <a:rPr lang="zh-CN" altLang="en-US" sz="1800" smtClean="0">
                <a:solidFill>
                  <a:schemeClr val="tx1">
                    <a:lumMod val="65000"/>
                    <a:lumOff val="35000"/>
                  </a:schemeClr>
                </a:solidFill>
                <a:latin typeface="微软雅黑" pitchFamily="34" charset="-122"/>
                <a:ea typeface="微软雅黑" pitchFamily="34" charset="-122"/>
              </a:rPr>
              <a:t>实验</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通过体制系统获得用户行为数据，并按照一定格式生成一个标准的数据集</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将数据集按照一定的规则分成训练集和测试集</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在训练集上训练用户兴趣模型，在测试集上进行预测</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通过事先定义的离线指标评测算法在测试集上的预测结果</a:t>
            </a:r>
            <a:endParaRPr lang="en-US" altLang="zh-CN" sz="1400">
              <a:solidFill>
                <a:schemeClr val="tx1">
                  <a:lumMod val="65000"/>
                  <a:lumOff val="35000"/>
                </a:schemeClr>
              </a:solidFill>
              <a:latin typeface="微软雅黑" pitchFamily="34" charset="-122"/>
              <a:ea typeface="微软雅黑" pitchFamily="34" charset="-122"/>
            </a:endParaRPr>
          </a:p>
          <a:p>
            <a:pPr>
              <a:lnSpc>
                <a:spcPct val="180000"/>
              </a:lnSpc>
            </a:pPr>
            <a:r>
              <a:rPr lang="zh-CN" altLang="en-US" sz="1800">
                <a:solidFill>
                  <a:schemeClr val="tx1">
                    <a:lumMod val="65000"/>
                    <a:lumOff val="35000"/>
                  </a:schemeClr>
                </a:solidFill>
                <a:latin typeface="微软雅黑" pitchFamily="34" charset="-122"/>
                <a:ea typeface="微软雅黑" pitchFamily="34" charset="-122"/>
              </a:rPr>
              <a:t>用户</a:t>
            </a:r>
            <a:r>
              <a:rPr lang="zh-CN" altLang="en-US" sz="1800" smtClean="0">
                <a:solidFill>
                  <a:schemeClr val="tx1">
                    <a:lumMod val="65000"/>
                    <a:lumOff val="35000"/>
                  </a:schemeClr>
                </a:solidFill>
                <a:latin typeface="微软雅黑" pitchFamily="34" charset="-122"/>
                <a:ea typeface="微软雅黑" pitchFamily="34" charset="-122"/>
              </a:rPr>
              <a:t>调查</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用户调查需要有一些真实用户，让他们在需要测试的推荐系统上完成一些任务；我们需要记录他们的行为，并让他们回答一些问题；最后进行分析</a:t>
            </a:r>
            <a:endParaRPr lang="en-US" altLang="zh-CN" sz="1400">
              <a:solidFill>
                <a:schemeClr val="tx1">
                  <a:lumMod val="65000"/>
                  <a:lumOff val="35000"/>
                </a:schemeClr>
              </a:solidFill>
              <a:latin typeface="微软雅黑" pitchFamily="34" charset="-122"/>
              <a:ea typeface="微软雅黑" pitchFamily="34" charset="-122"/>
            </a:endParaRPr>
          </a:p>
          <a:p>
            <a:pPr>
              <a:lnSpc>
                <a:spcPct val="180000"/>
              </a:lnSpc>
            </a:pPr>
            <a:r>
              <a:rPr lang="zh-CN" altLang="en-US" sz="1800">
                <a:solidFill>
                  <a:schemeClr val="tx1">
                    <a:lumMod val="65000"/>
                    <a:lumOff val="35000"/>
                  </a:schemeClr>
                </a:solidFill>
                <a:latin typeface="微软雅黑" pitchFamily="34" charset="-122"/>
                <a:ea typeface="微软雅黑" pitchFamily="34" charset="-122"/>
              </a:rPr>
              <a:t>在线</a:t>
            </a:r>
            <a:r>
              <a:rPr lang="zh-CN" altLang="en-US" sz="1800" smtClean="0">
                <a:solidFill>
                  <a:schemeClr val="tx1">
                    <a:lumMod val="65000"/>
                    <a:lumOff val="35000"/>
                  </a:schemeClr>
                </a:solidFill>
                <a:latin typeface="微软雅黑" pitchFamily="34" charset="-122"/>
                <a:ea typeface="微软雅黑" pitchFamily="34" charset="-122"/>
              </a:rPr>
              <a:t>实验</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180000"/>
              </a:lnSpc>
            </a:pPr>
            <a:r>
              <a:rPr lang="en-US" altLang="zh-CN" sz="1400">
                <a:solidFill>
                  <a:schemeClr val="tx1">
                    <a:lumMod val="65000"/>
                    <a:lumOff val="35000"/>
                  </a:schemeClr>
                </a:solidFill>
                <a:latin typeface="微软雅黑" pitchFamily="34" charset="-122"/>
                <a:ea typeface="微软雅黑" pitchFamily="34" charset="-122"/>
              </a:rPr>
              <a:t>AB</a:t>
            </a:r>
            <a:r>
              <a:rPr lang="zh-CN" altLang="en-US" sz="1400">
                <a:solidFill>
                  <a:schemeClr val="tx1">
                    <a:lumMod val="65000"/>
                    <a:lumOff val="35000"/>
                  </a:schemeClr>
                </a:solidFill>
                <a:latin typeface="微软雅黑" pitchFamily="34" charset="-122"/>
                <a:ea typeface="微软雅黑" pitchFamily="34" charset="-122"/>
              </a:rPr>
              <a:t>测试</a:t>
            </a:r>
            <a:endParaRPr lang="en-US" altLang="zh-CN" sz="14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965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推荐系统评测指标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矩形 6"/>
          <p:cNvSpPr/>
          <p:nvPr/>
        </p:nvSpPr>
        <p:spPr>
          <a:xfrm>
            <a:off x="915486" y="1768513"/>
            <a:ext cx="3224466" cy="374871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预测准确度</a:t>
            </a:r>
            <a:endParaRPr lang="zh-CN" altLang="en-US" sz="22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用户满意度</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覆盖率</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多样性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惊喜度</a:t>
            </a:r>
            <a:endParaRPr lang="en-US" altLang="zh-CN" sz="2200" smtClean="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355976" y="1768513"/>
            <a:ext cx="3224466" cy="300389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信任</a:t>
            </a:r>
            <a:r>
              <a:rPr lang="zh-CN" altLang="en-US" sz="2200" smtClean="0">
                <a:solidFill>
                  <a:schemeClr val="tx1">
                    <a:lumMod val="65000"/>
                    <a:lumOff val="35000"/>
                  </a:schemeClr>
                </a:solidFill>
                <a:latin typeface="微软雅黑" pitchFamily="34" charset="-122"/>
                <a:ea typeface="微软雅黑" pitchFamily="34" charset="-122"/>
              </a:rPr>
              <a:t>度</a:t>
            </a:r>
            <a:endParaRPr lang="zh-CN" altLang="en-US" sz="22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实时性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健壮性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商业目标</a:t>
            </a:r>
            <a:endParaRPr lang="en-US" altLang="zh-CN" sz="22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41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推荐准确度评测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矩形 6"/>
          <p:cNvSpPr/>
          <p:nvPr/>
        </p:nvSpPr>
        <p:spPr>
          <a:xfrm>
            <a:off x="411430" y="1412776"/>
            <a:ext cx="8121010" cy="491826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000" smtClean="0">
                <a:solidFill>
                  <a:schemeClr val="tx1">
                    <a:lumMod val="65000"/>
                    <a:lumOff val="35000"/>
                  </a:schemeClr>
                </a:solidFill>
                <a:latin typeface="微软雅黑" pitchFamily="34" charset="-122"/>
                <a:ea typeface="微软雅黑" pitchFamily="34" charset="-122"/>
              </a:rPr>
              <a:t>评分预测</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很多网站都有让用户给物品打分的功能，如果知道用户对物品的历史评分，就可以从中学习一个兴趣模型，从而预测用户对新物品的评分</a:t>
            </a:r>
            <a:endParaRPr lang="en-US" altLang="zh-CN" sz="16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评分预测的准确度一般用均方根误差（</a:t>
            </a:r>
            <a:r>
              <a:rPr lang="en-US" altLang="zh-CN" sz="1600">
                <a:solidFill>
                  <a:schemeClr val="tx1">
                    <a:lumMod val="65000"/>
                    <a:lumOff val="35000"/>
                  </a:schemeClr>
                </a:solidFill>
                <a:latin typeface="微软雅黑" pitchFamily="34" charset="-122"/>
                <a:ea typeface="微软雅黑" pitchFamily="34" charset="-122"/>
              </a:rPr>
              <a:t>RMSE</a:t>
            </a:r>
            <a:r>
              <a:rPr lang="zh-CN" altLang="en-US" sz="1600">
                <a:solidFill>
                  <a:schemeClr val="tx1">
                    <a:lumMod val="65000"/>
                    <a:lumOff val="35000"/>
                  </a:schemeClr>
                </a:solidFill>
                <a:latin typeface="微软雅黑" pitchFamily="34" charset="-122"/>
                <a:ea typeface="微软雅黑" pitchFamily="34" charset="-122"/>
              </a:rPr>
              <a:t>）或平均绝对误差（</a:t>
            </a:r>
            <a:r>
              <a:rPr lang="en-US" altLang="zh-CN" sz="1600">
                <a:solidFill>
                  <a:schemeClr val="tx1">
                    <a:lumMod val="65000"/>
                    <a:lumOff val="35000"/>
                  </a:schemeClr>
                </a:solidFill>
                <a:latin typeface="微软雅黑" pitchFamily="34" charset="-122"/>
                <a:ea typeface="微软雅黑" pitchFamily="34" charset="-122"/>
              </a:rPr>
              <a:t>MAE</a:t>
            </a:r>
            <a:r>
              <a:rPr lang="zh-CN" altLang="en-US" sz="1600">
                <a:solidFill>
                  <a:schemeClr val="tx1">
                    <a:lumMod val="65000"/>
                    <a:lumOff val="35000"/>
                  </a:schemeClr>
                </a:solidFill>
                <a:latin typeface="微软雅黑" pitchFamily="34" charset="-122"/>
                <a:ea typeface="微软雅黑" pitchFamily="34" charset="-122"/>
              </a:rPr>
              <a:t>）计算</a:t>
            </a:r>
            <a:endParaRPr lang="en-US" altLang="zh-CN" sz="16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endParaRPr lang="en-US" altLang="zh-CN" sz="20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en-US" altLang="zh-CN" sz="2000" smtClean="0">
                <a:solidFill>
                  <a:schemeClr val="tx1">
                    <a:lumMod val="65000"/>
                    <a:lumOff val="35000"/>
                  </a:schemeClr>
                </a:solidFill>
                <a:latin typeface="微软雅黑" pitchFamily="34" charset="-122"/>
                <a:ea typeface="微软雅黑" pitchFamily="34" charset="-122"/>
              </a:rPr>
              <a:t>Top-N</a:t>
            </a:r>
            <a:r>
              <a:rPr lang="zh-CN" altLang="en-US" sz="2000" smtClean="0">
                <a:solidFill>
                  <a:schemeClr val="tx1">
                    <a:lumMod val="65000"/>
                    <a:lumOff val="35000"/>
                  </a:schemeClr>
                </a:solidFill>
                <a:latin typeface="微软雅黑" pitchFamily="34" charset="-122"/>
                <a:ea typeface="微软雅黑" pitchFamily="34" charset="-122"/>
              </a:rPr>
              <a:t>推荐</a:t>
            </a:r>
            <a:endParaRPr lang="en-US" altLang="zh-CN" sz="2000" smtClean="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网站提供推荐服务时，一般是给用户一个个性化的推荐列表，这种推荐</a:t>
            </a:r>
            <a:r>
              <a:rPr lang="zh-CN" altLang="en-US" sz="1600" smtClean="0">
                <a:solidFill>
                  <a:schemeClr val="tx1">
                    <a:lumMod val="65000"/>
                    <a:lumOff val="35000"/>
                  </a:schemeClr>
                </a:solidFill>
                <a:latin typeface="微软雅黑" pitchFamily="34" charset="-122"/>
                <a:ea typeface="微软雅黑" pitchFamily="34" charset="-122"/>
              </a:rPr>
              <a:t>叫做 </a:t>
            </a:r>
            <a:r>
              <a:rPr lang="en-US" altLang="zh-CN" sz="1600" smtClean="0">
                <a:solidFill>
                  <a:schemeClr val="tx1">
                    <a:lumMod val="65000"/>
                    <a:lumOff val="35000"/>
                  </a:schemeClr>
                </a:solidFill>
                <a:latin typeface="微软雅黑" pitchFamily="34" charset="-122"/>
                <a:ea typeface="微软雅黑" pitchFamily="34" charset="-122"/>
              </a:rPr>
              <a:t>Top-N</a:t>
            </a:r>
            <a:r>
              <a:rPr lang="zh-CN" altLang="en-US" sz="1600">
                <a:solidFill>
                  <a:schemeClr val="tx1">
                    <a:lumMod val="65000"/>
                    <a:lumOff val="35000"/>
                  </a:schemeClr>
                </a:solidFill>
                <a:latin typeface="微软雅黑" pitchFamily="34" charset="-122"/>
                <a:ea typeface="微软雅黑" pitchFamily="34" charset="-122"/>
              </a:rPr>
              <a:t>推荐</a:t>
            </a:r>
            <a:endParaRPr lang="en-US" altLang="zh-CN" sz="16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en-US" altLang="zh-CN" sz="1600">
                <a:solidFill>
                  <a:schemeClr val="tx1">
                    <a:lumMod val="65000"/>
                    <a:lumOff val="35000"/>
                  </a:schemeClr>
                </a:solidFill>
                <a:latin typeface="微软雅黑" pitchFamily="34" charset="-122"/>
                <a:ea typeface="微软雅黑" pitchFamily="34" charset="-122"/>
              </a:rPr>
              <a:t>Top-N</a:t>
            </a:r>
            <a:r>
              <a:rPr lang="zh-CN" altLang="en-US" sz="1600">
                <a:solidFill>
                  <a:schemeClr val="tx1">
                    <a:lumMod val="65000"/>
                    <a:lumOff val="35000"/>
                  </a:schemeClr>
                </a:solidFill>
                <a:latin typeface="微软雅黑" pitchFamily="34" charset="-122"/>
                <a:ea typeface="微软雅黑" pitchFamily="34" charset="-122"/>
              </a:rPr>
              <a:t>推荐的预测准确率一般用精确率（</a:t>
            </a:r>
            <a:r>
              <a:rPr lang="en-US" altLang="zh-CN" sz="1600">
                <a:solidFill>
                  <a:schemeClr val="tx1">
                    <a:lumMod val="65000"/>
                    <a:lumOff val="35000"/>
                  </a:schemeClr>
                </a:solidFill>
                <a:latin typeface="微软雅黑" pitchFamily="34" charset="-122"/>
                <a:ea typeface="微软雅黑" pitchFamily="34" charset="-122"/>
              </a:rPr>
              <a:t>precision</a:t>
            </a:r>
            <a:r>
              <a:rPr lang="zh-CN" altLang="en-US" sz="1600">
                <a:solidFill>
                  <a:schemeClr val="tx1">
                    <a:lumMod val="65000"/>
                    <a:lumOff val="35000"/>
                  </a:schemeClr>
                </a:solidFill>
                <a:latin typeface="微软雅黑" pitchFamily="34" charset="-122"/>
                <a:ea typeface="微软雅黑" pitchFamily="34" charset="-122"/>
              </a:rPr>
              <a:t>）和召回率（</a:t>
            </a:r>
            <a:r>
              <a:rPr lang="en-US" altLang="zh-CN" sz="1600">
                <a:solidFill>
                  <a:schemeClr val="tx1">
                    <a:lumMod val="65000"/>
                    <a:lumOff val="35000"/>
                  </a:schemeClr>
                </a:solidFill>
                <a:latin typeface="微软雅黑" pitchFamily="34" charset="-122"/>
                <a:ea typeface="微软雅黑" pitchFamily="34" charset="-122"/>
              </a:rPr>
              <a:t>recall</a:t>
            </a:r>
            <a:r>
              <a:rPr lang="zh-CN" altLang="en-US" sz="1600">
                <a:solidFill>
                  <a:schemeClr val="tx1">
                    <a:lumMod val="65000"/>
                    <a:lumOff val="35000"/>
                  </a:schemeClr>
                </a:solidFill>
                <a:latin typeface="微软雅黑" pitchFamily="34" charset="-122"/>
                <a:ea typeface="微软雅黑" pitchFamily="34" charset="-122"/>
              </a:rPr>
              <a:t>）来度量</a:t>
            </a:r>
            <a:endParaRPr lang="en-US" altLang="zh-CN" sz="1600">
              <a:solidFill>
                <a:schemeClr val="tx1">
                  <a:lumMod val="65000"/>
                  <a:lumOff val="35000"/>
                </a:schemeClr>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1844939" y="3518781"/>
                <a:ext cx="2497414" cy="7743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1500">
                          <a:latin typeface="Cambria Math"/>
                        </a:rPr>
                        <m:t>RMSE</m:t>
                      </m:r>
                      <m:r>
                        <a:rPr lang="en-US" altLang="zh-CN" sz="1500">
                          <a:latin typeface="Cambria Math"/>
                        </a:rPr>
                        <m:t>=</m:t>
                      </m:r>
                      <m:rad>
                        <m:radPr>
                          <m:degHide m:val="on"/>
                          <m:ctrlPr>
                            <a:rPr lang="zh-CN" altLang="zh-CN" sz="1500" i="1">
                              <a:latin typeface="Cambria Math"/>
                            </a:rPr>
                          </m:ctrlPr>
                        </m:radPr>
                        <m:deg/>
                        <m:e>
                          <m:f>
                            <m:fPr>
                              <m:ctrlPr>
                                <a:rPr lang="zh-CN" altLang="zh-CN" sz="1500" i="1">
                                  <a:latin typeface="Cambria Math"/>
                                </a:rPr>
                              </m:ctrlPr>
                            </m:fPr>
                            <m:num>
                              <m:nary>
                                <m:naryPr>
                                  <m:chr m:val="∑"/>
                                  <m:limLoc m:val="subSup"/>
                                  <m:supHide m:val="on"/>
                                  <m:ctrlPr>
                                    <a:rPr lang="zh-CN" altLang="zh-CN" sz="1500" i="1">
                                      <a:latin typeface="Cambria Math"/>
                                    </a:rPr>
                                  </m:ctrlPr>
                                </m:naryPr>
                                <m:sub>
                                  <m:r>
                                    <a:rPr lang="en-US" altLang="zh-CN" sz="1500" i="1">
                                      <a:latin typeface="Cambria Math"/>
                                    </a:rPr>
                                    <m:t>𝑢</m:t>
                                  </m:r>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𝑇</m:t>
                                  </m:r>
                                </m:sub>
                                <m:sup/>
                                <m:e>
                                  <m:sSup>
                                    <m:sSupPr>
                                      <m:ctrlPr>
                                        <a:rPr lang="zh-CN" altLang="zh-CN" sz="1500" i="1">
                                          <a:latin typeface="Cambria Math"/>
                                        </a:rPr>
                                      </m:ctrlPr>
                                    </m:sSupPr>
                                    <m:e>
                                      <m:r>
                                        <a:rPr lang="en-US" altLang="zh-CN" sz="1500" i="1">
                                          <a:latin typeface="Cambria Math"/>
                                        </a:rPr>
                                        <m:t>(</m:t>
                                      </m:r>
                                      <m:sSub>
                                        <m:sSubPr>
                                          <m:ctrlPr>
                                            <a:rPr lang="zh-CN" altLang="zh-CN" sz="1500" i="1">
                                              <a:latin typeface="Cambria Math"/>
                                            </a:rPr>
                                          </m:ctrlPr>
                                        </m:sSubPr>
                                        <m:e>
                                          <m:r>
                                            <a:rPr lang="en-US" altLang="zh-CN" sz="1500" i="1">
                                              <a:latin typeface="Cambria Math"/>
                                            </a:rPr>
                                            <m:t>𝑟</m:t>
                                          </m:r>
                                        </m:e>
                                        <m:sub>
                                          <m:r>
                                            <a:rPr lang="en-US" altLang="zh-CN" sz="1500" i="1">
                                              <a:latin typeface="Cambria Math"/>
                                            </a:rPr>
                                            <m:t>𝑢𝑖</m:t>
                                          </m:r>
                                        </m:sub>
                                      </m:sSub>
                                      <m:r>
                                        <a:rPr lang="en-US" altLang="zh-CN" sz="1500" i="1">
                                          <a:latin typeface="Cambria Math"/>
                                        </a:rPr>
                                        <m:t>−</m:t>
                                      </m:r>
                                      <m:sSub>
                                        <m:sSubPr>
                                          <m:ctrlPr>
                                            <a:rPr lang="zh-CN" altLang="zh-CN" sz="1500" i="1">
                                              <a:latin typeface="Cambria Math"/>
                                            </a:rPr>
                                          </m:ctrlPr>
                                        </m:sSubPr>
                                        <m:e>
                                          <m:acc>
                                            <m:accPr>
                                              <m:chr m:val="̂"/>
                                              <m:ctrlPr>
                                                <a:rPr lang="zh-CN" altLang="zh-CN" sz="1500" i="1">
                                                  <a:latin typeface="Cambria Math"/>
                                                </a:rPr>
                                              </m:ctrlPr>
                                            </m:accPr>
                                            <m:e>
                                              <m:r>
                                                <a:rPr lang="en-US" altLang="zh-CN" sz="1500" i="1">
                                                  <a:latin typeface="Cambria Math"/>
                                                </a:rPr>
                                                <m:t>𝑟</m:t>
                                              </m:r>
                                            </m:e>
                                          </m:acc>
                                        </m:e>
                                        <m:sub>
                                          <m:r>
                                            <a:rPr lang="en-US" altLang="zh-CN" sz="1500" i="1">
                                              <a:latin typeface="Cambria Math"/>
                                            </a:rPr>
                                            <m:t>𝑢𝑖</m:t>
                                          </m:r>
                                        </m:sub>
                                      </m:sSub>
                                      <m:r>
                                        <a:rPr lang="en-US" altLang="zh-CN" sz="1500" i="1">
                                          <a:latin typeface="Cambria Math"/>
                                        </a:rPr>
                                        <m:t>)</m:t>
                                      </m:r>
                                    </m:e>
                                    <m:sup>
                                      <m:r>
                                        <a:rPr lang="en-US" altLang="zh-CN" sz="1500" i="1">
                                          <a:latin typeface="Cambria Math"/>
                                        </a:rPr>
                                        <m:t>2</m:t>
                                      </m:r>
                                    </m:sup>
                                  </m:sSup>
                                </m:e>
                              </m:nary>
                            </m:num>
                            <m:den>
                              <m:r>
                                <a:rPr lang="en-US" altLang="zh-CN" sz="1500" i="1">
                                  <a:latin typeface="Cambria Math"/>
                                </a:rPr>
                                <m:t>|</m:t>
                              </m:r>
                              <m:r>
                                <a:rPr lang="en-US" altLang="zh-CN" sz="1500" i="1">
                                  <a:latin typeface="Cambria Math"/>
                                </a:rPr>
                                <m:t>𝑇</m:t>
                              </m:r>
                              <m:r>
                                <a:rPr lang="en-US" altLang="zh-CN" sz="1500" i="1">
                                  <a:latin typeface="Cambria Math"/>
                                </a:rPr>
                                <m:t>|</m:t>
                              </m:r>
                            </m:den>
                          </m:f>
                        </m:e>
                      </m:rad>
                    </m:oMath>
                  </m:oMathPara>
                </a14:m>
                <a:endParaRPr lang="zh-CN" altLang="zh-CN" sz="1500"/>
              </a:p>
            </p:txBody>
          </p:sp>
        </mc:Choice>
        <mc:Fallback xmlns="">
          <p:sp>
            <p:nvSpPr>
              <p:cNvPr id="3" name="矩形 2"/>
              <p:cNvSpPr>
                <a:spLocks noRot="1" noChangeAspect="1" noMove="1" noResize="1" noEditPoints="1" noAdjustHandles="1" noChangeArrowheads="1" noChangeShapeType="1" noTextEdit="1"/>
              </p:cNvSpPr>
              <p:nvPr/>
            </p:nvSpPr>
            <p:spPr>
              <a:xfrm>
                <a:off x="1844939" y="3518781"/>
                <a:ext cx="2497414" cy="77431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787096" y="3628507"/>
                <a:ext cx="2161168" cy="581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1500">
                          <a:latin typeface="Cambria Math"/>
                        </a:rPr>
                        <m:t>MAE</m:t>
                      </m:r>
                      <m:r>
                        <a:rPr lang="en-US" altLang="zh-CN" sz="1500">
                          <a:latin typeface="Cambria Math"/>
                        </a:rPr>
                        <m:t>=</m:t>
                      </m:r>
                      <m:f>
                        <m:fPr>
                          <m:ctrlPr>
                            <a:rPr lang="zh-CN" altLang="zh-CN" sz="1500" i="1">
                              <a:latin typeface="Cambria Math"/>
                            </a:rPr>
                          </m:ctrlPr>
                        </m:fPr>
                        <m:num>
                          <m:nary>
                            <m:naryPr>
                              <m:chr m:val="∑"/>
                              <m:limLoc m:val="subSup"/>
                              <m:supHide m:val="on"/>
                              <m:ctrlPr>
                                <a:rPr lang="zh-CN" altLang="zh-CN" sz="1500" i="1">
                                  <a:latin typeface="Cambria Math"/>
                                </a:rPr>
                              </m:ctrlPr>
                            </m:naryPr>
                            <m:sub>
                              <m:r>
                                <a:rPr lang="en-US" altLang="zh-CN" sz="1500" i="1">
                                  <a:latin typeface="Cambria Math"/>
                                </a:rPr>
                                <m:t>𝑢</m:t>
                              </m:r>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𝑇</m:t>
                              </m:r>
                            </m:sub>
                            <m:sup/>
                            <m:e>
                              <m:r>
                                <a:rPr lang="en-US" altLang="zh-CN" sz="1500" i="1">
                                  <a:latin typeface="Cambria Math"/>
                                </a:rPr>
                                <m:t>|</m:t>
                              </m:r>
                              <m:sSub>
                                <m:sSubPr>
                                  <m:ctrlPr>
                                    <a:rPr lang="zh-CN" altLang="zh-CN" sz="1500" i="1">
                                      <a:latin typeface="Cambria Math"/>
                                    </a:rPr>
                                  </m:ctrlPr>
                                </m:sSubPr>
                                <m:e>
                                  <m:r>
                                    <a:rPr lang="en-US" altLang="zh-CN" sz="1500" i="1">
                                      <a:latin typeface="Cambria Math"/>
                                    </a:rPr>
                                    <m:t>𝑟</m:t>
                                  </m:r>
                                </m:e>
                                <m:sub>
                                  <m:r>
                                    <a:rPr lang="en-US" altLang="zh-CN" sz="1500" i="1">
                                      <a:latin typeface="Cambria Math"/>
                                    </a:rPr>
                                    <m:t>𝑢𝑖</m:t>
                                  </m:r>
                                </m:sub>
                              </m:sSub>
                              <m:r>
                                <a:rPr lang="en-US" altLang="zh-CN" sz="1500" i="1">
                                  <a:latin typeface="Cambria Math"/>
                                </a:rPr>
                                <m:t>−</m:t>
                              </m:r>
                              <m:sSub>
                                <m:sSubPr>
                                  <m:ctrlPr>
                                    <a:rPr lang="zh-CN" altLang="zh-CN" sz="1500" i="1">
                                      <a:latin typeface="Cambria Math"/>
                                    </a:rPr>
                                  </m:ctrlPr>
                                </m:sSubPr>
                                <m:e>
                                  <m:acc>
                                    <m:accPr>
                                      <m:chr m:val="̂"/>
                                      <m:ctrlPr>
                                        <a:rPr lang="zh-CN" altLang="zh-CN" sz="1500" i="1">
                                          <a:latin typeface="Cambria Math"/>
                                        </a:rPr>
                                      </m:ctrlPr>
                                    </m:accPr>
                                    <m:e>
                                      <m:r>
                                        <a:rPr lang="en-US" altLang="zh-CN" sz="1500" i="1">
                                          <a:latin typeface="Cambria Math"/>
                                        </a:rPr>
                                        <m:t>𝑟</m:t>
                                      </m:r>
                                    </m:e>
                                  </m:acc>
                                </m:e>
                                <m:sub>
                                  <m:r>
                                    <a:rPr lang="en-US" altLang="zh-CN" sz="1500" i="1">
                                      <a:latin typeface="Cambria Math"/>
                                    </a:rPr>
                                    <m:t>𝑢𝑖</m:t>
                                  </m:r>
                                </m:sub>
                              </m:sSub>
                              <m:r>
                                <a:rPr lang="en-US" altLang="zh-CN" sz="1500" i="1">
                                  <a:latin typeface="Cambria Math"/>
                                </a:rPr>
                                <m:t>|</m:t>
                              </m:r>
                            </m:e>
                          </m:nary>
                        </m:num>
                        <m:den>
                          <m:r>
                            <a:rPr lang="en-US" altLang="zh-CN" sz="1500" i="1">
                              <a:latin typeface="Cambria Math"/>
                            </a:rPr>
                            <m:t>|</m:t>
                          </m:r>
                          <m:r>
                            <a:rPr lang="en-US" altLang="zh-CN" sz="1500" i="1">
                              <a:latin typeface="Cambria Math"/>
                            </a:rPr>
                            <m:t>𝑇</m:t>
                          </m:r>
                          <m:r>
                            <a:rPr lang="en-US" altLang="zh-CN" sz="1500" i="1">
                              <a:latin typeface="Cambria Math"/>
                            </a:rPr>
                            <m:t>|</m:t>
                          </m:r>
                        </m:den>
                      </m:f>
                    </m:oMath>
                  </m:oMathPara>
                </a14:m>
                <a:endParaRPr lang="zh-CN" altLang="zh-CN" sz="1500"/>
              </a:p>
            </p:txBody>
          </p:sp>
        </mc:Choice>
        <mc:Fallback xmlns="">
          <p:sp>
            <p:nvSpPr>
              <p:cNvPr id="4" name="矩形 3"/>
              <p:cNvSpPr>
                <a:spLocks noRot="1" noChangeAspect="1" noMove="1" noResize="1" noEditPoints="1" noAdjustHandles="1" noChangeArrowheads="1" noChangeShapeType="1" noTextEdit="1"/>
              </p:cNvSpPr>
              <p:nvPr/>
            </p:nvSpPr>
            <p:spPr>
              <a:xfrm>
                <a:off x="4787096" y="3628507"/>
                <a:ext cx="2161168" cy="581762"/>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85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准确率</a:t>
            </a:r>
            <a:r>
              <a:rPr lang="zh-CN" altLang="en-US" sz="3200">
                <a:solidFill>
                  <a:schemeClr val="tx1">
                    <a:lumMod val="75000"/>
                    <a:lumOff val="25000"/>
                  </a:schemeClr>
                </a:solidFill>
                <a:latin typeface="微软雅黑" pitchFamily="34" charset="-122"/>
                <a:ea typeface="微软雅黑" pitchFamily="34" charset="-122"/>
                <a:cs typeface="+mn-cs"/>
              </a:rPr>
              <a:t>、精确率和召回率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6484285"/>
              </p:ext>
            </p:extLst>
          </p:nvPr>
        </p:nvGraphicFramePr>
        <p:xfrm>
          <a:off x="1063897" y="3815288"/>
          <a:ext cx="6532439" cy="2133992"/>
        </p:xfrm>
        <a:graphic>
          <a:graphicData uri="http://schemas.openxmlformats.org/drawingml/2006/table">
            <a:tbl>
              <a:tblPr/>
              <a:tblGrid>
                <a:gridCol w="1463906"/>
                <a:gridCol w="2548254"/>
                <a:gridCol w="2520279"/>
              </a:tblGrid>
              <a:tr h="511269">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 </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相关</a:t>
                      </a:r>
                      <a:r>
                        <a:rPr lang="en-US" altLang="zh-CN" sz="1400" b="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Relevant),</a:t>
                      </a:r>
                      <a:r>
                        <a:rPr lang="zh-CN" altLang="en-US" sz="1400" b="0">
                          <a:solidFill>
                            <a:schemeClr val="accent1">
                              <a:lumMod val="75000"/>
                            </a:schemeClr>
                          </a:solidFill>
                          <a:effectLst/>
                          <a:latin typeface="微软雅黑 Light" pitchFamily="34" charset="-122"/>
                          <a:ea typeface="微软雅黑 Light" pitchFamily="34" charset="-122"/>
                        </a:rPr>
                        <a:t>正类</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无关</a:t>
                      </a:r>
                      <a:r>
                        <a:rPr lang="en-US" altLang="zh-CN" sz="1400" b="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NonRelevant),</a:t>
                      </a:r>
                      <a:r>
                        <a:rPr lang="zh-CN" altLang="en-US" sz="1400" b="0">
                          <a:solidFill>
                            <a:schemeClr val="accent1">
                              <a:lumMod val="75000"/>
                            </a:schemeClr>
                          </a:solidFill>
                          <a:effectLst/>
                          <a:latin typeface="微软雅黑 Light" pitchFamily="34" charset="-122"/>
                          <a:ea typeface="微软雅黑 Light" pitchFamily="34" charset="-122"/>
                        </a:rPr>
                        <a:t>负类</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911392">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被检索</a:t>
                      </a:r>
                      <a:r>
                        <a:rPr lang="zh-CN" altLang="en-US" sz="1400" b="0" smtClean="0">
                          <a:solidFill>
                            <a:schemeClr val="accent1">
                              <a:lumMod val="75000"/>
                            </a:schemeClr>
                          </a:solidFill>
                          <a:effectLst/>
                          <a:latin typeface="微软雅黑 Light" pitchFamily="34" charset="-122"/>
                          <a:ea typeface="微软雅黑 Light" pitchFamily="34" charset="-122"/>
                        </a:rPr>
                        <a:t>到</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en-US" altLang="zh-CN" sz="1400" b="0" smtClean="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Retrieved)</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TP</a:t>
                      </a:r>
                    </a:p>
                    <a:p>
                      <a:pPr algn="ctr"/>
                      <a:r>
                        <a:rPr lang="zh-CN" altLang="en-US" sz="1400" b="0" smtClean="0">
                          <a:solidFill>
                            <a:schemeClr val="accent1">
                              <a:lumMod val="75000"/>
                            </a:schemeClr>
                          </a:solidFill>
                          <a:effectLst/>
                          <a:latin typeface="微软雅黑 Light" pitchFamily="34" charset="-122"/>
                          <a:ea typeface="微软雅黑 Light" pitchFamily="34" charset="-122"/>
                        </a:rPr>
                        <a:t>选出的人中，其中</a:t>
                      </a:r>
                      <a:r>
                        <a:rPr lang="en-US" altLang="zh-CN" sz="1400" b="0">
                          <a:solidFill>
                            <a:schemeClr val="accent1">
                              <a:lumMod val="75000"/>
                            </a:schemeClr>
                          </a:solidFill>
                          <a:effectLst/>
                          <a:latin typeface="微软雅黑 Light" pitchFamily="34" charset="-122"/>
                          <a:ea typeface="微软雅黑 Light" pitchFamily="34" charset="-122"/>
                        </a:rPr>
                        <a:t>20</a:t>
                      </a:r>
                      <a:r>
                        <a:rPr lang="zh-CN" altLang="en-US" sz="1400" b="0" smtClean="0">
                          <a:solidFill>
                            <a:schemeClr val="accent1">
                              <a:lumMod val="75000"/>
                            </a:schemeClr>
                          </a:solidFill>
                          <a:effectLst/>
                          <a:latin typeface="微软雅黑 Light" pitchFamily="34" charset="-122"/>
                          <a:ea typeface="微软雅黑 Light" pitchFamily="34" charset="-122"/>
                        </a:rPr>
                        <a:t>人是女生</a:t>
                      </a:r>
                      <a:endParaRPr lang="en-US" altLang="zh-CN"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FP</a:t>
                      </a:r>
                    </a:p>
                    <a:p>
                      <a:pPr algn="ctr"/>
                      <a:r>
                        <a:rPr lang="zh-CN" altLang="en-US" sz="1400" b="0" smtClean="0">
                          <a:solidFill>
                            <a:schemeClr val="accent1">
                              <a:lumMod val="75000"/>
                            </a:schemeClr>
                          </a:solidFill>
                          <a:effectLst/>
                          <a:latin typeface="微软雅黑 Light" pitchFamily="34" charset="-122"/>
                          <a:ea typeface="微软雅黑 Light" pitchFamily="34" charset="-122"/>
                        </a:rPr>
                        <a:t>错误</a:t>
                      </a:r>
                      <a:r>
                        <a:rPr lang="zh-CN" altLang="en-US" sz="1400" b="0">
                          <a:solidFill>
                            <a:schemeClr val="accent1">
                              <a:lumMod val="75000"/>
                            </a:schemeClr>
                          </a:solidFill>
                          <a:effectLst/>
                          <a:latin typeface="微软雅黑 Light" pitchFamily="34" charset="-122"/>
                          <a:ea typeface="微软雅黑 Light" pitchFamily="34" charset="-122"/>
                        </a:rPr>
                        <a:t>把</a:t>
                      </a:r>
                      <a:r>
                        <a:rPr lang="en-US" altLang="zh-CN" sz="1400" b="0">
                          <a:solidFill>
                            <a:schemeClr val="accent1">
                              <a:lumMod val="75000"/>
                            </a:schemeClr>
                          </a:solidFill>
                          <a:effectLst/>
                          <a:latin typeface="微软雅黑 Light" pitchFamily="34" charset="-122"/>
                          <a:ea typeface="微软雅黑 Light" pitchFamily="34" charset="-122"/>
                        </a:rPr>
                        <a:t>30</a:t>
                      </a:r>
                      <a:r>
                        <a:rPr lang="zh-CN" altLang="en-US" sz="1400" b="0">
                          <a:solidFill>
                            <a:schemeClr val="accent1">
                              <a:lumMod val="75000"/>
                            </a:schemeClr>
                          </a:solidFill>
                          <a:effectLst/>
                          <a:latin typeface="微软雅黑 Light" pitchFamily="34" charset="-122"/>
                          <a:ea typeface="微软雅黑 Light" pitchFamily="34" charset="-122"/>
                        </a:rPr>
                        <a:t>个男生当</a:t>
                      </a:r>
                      <a:r>
                        <a:rPr lang="zh-CN" altLang="en-US" sz="1400" b="0" smtClean="0">
                          <a:solidFill>
                            <a:schemeClr val="accent1">
                              <a:lumMod val="75000"/>
                            </a:schemeClr>
                          </a:solidFill>
                          <a:effectLst/>
                          <a:latin typeface="微软雅黑 Light" pitchFamily="34" charset="-122"/>
                          <a:ea typeface="微软雅黑 Light" pitchFamily="34" charset="-122"/>
                        </a:rPr>
                        <a:t>女生选出</a:t>
                      </a:r>
                      <a:endParaRPr lang="zh-CN" altLang="en-US"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r>
              <a:tr h="711331">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未被检索</a:t>
                      </a:r>
                      <a:r>
                        <a:rPr lang="zh-CN" altLang="en-US" sz="1400" b="0" smtClean="0">
                          <a:solidFill>
                            <a:schemeClr val="accent1">
                              <a:lumMod val="75000"/>
                            </a:schemeClr>
                          </a:solidFill>
                          <a:effectLst/>
                          <a:latin typeface="微软雅黑 Light" pitchFamily="34" charset="-122"/>
                          <a:ea typeface="微软雅黑 Light" pitchFamily="34" charset="-122"/>
                        </a:rPr>
                        <a:t>到</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en-US" altLang="zh-CN" sz="1400" b="0" smtClean="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Not Retrieved)</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en-US" altLang="zh-CN" sz="1400" b="0">
                          <a:solidFill>
                            <a:schemeClr val="accent1">
                              <a:lumMod val="75000"/>
                            </a:schemeClr>
                          </a:solidFill>
                          <a:effectLst/>
                          <a:latin typeface="微软雅黑 Light" pitchFamily="34" charset="-122"/>
                          <a:ea typeface="微软雅黑 Light" pitchFamily="34" charset="-122"/>
                        </a:rPr>
                        <a:t>FN </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zh-CN" altLang="en-US" sz="1400" b="0" smtClean="0">
                          <a:solidFill>
                            <a:schemeClr val="accent1">
                              <a:lumMod val="75000"/>
                            </a:schemeClr>
                          </a:solidFill>
                          <a:effectLst/>
                          <a:latin typeface="微软雅黑 Light" pitchFamily="34" charset="-122"/>
                          <a:ea typeface="微软雅黑 Light" pitchFamily="34" charset="-122"/>
                        </a:rPr>
                        <a:t>未选出的人中，</a:t>
                      </a:r>
                      <a:r>
                        <a:rPr lang="en-US" altLang="zh-CN" sz="1400" b="0" smtClean="0">
                          <a:solidFill>
                            <a:schemeClr val="accent1">
                              <a:lumMod val="75000"/>
                            </a:schemeClr>
                          </a:solidFill>
                          <a:effectLst/>
                          <a:latin typeface="微软雅黑 Light" pitchFamily="34" charset="-122"/>
                          <a:ea typeface="微软雅黑 Light" pitchFamily="34" charset="-122"/>
                        </a:rPr>
                        <a:t>0</a:t>
                      </a:r>
                      <a:r>
                        <a:rPr lang="zh-CN" altLang="en-US" sz="1400" b="0">
                          <a:solidFill>
                            <a:schemeClr val="accent1">
                              <a:lumMod val="75000"/>
                            </a:schemeClr>
                          </a:solidFill>
                          <a:effectLst/>
                          <a:latin typeface="微软雅黑 Light" pitchFamily="34" charset="-122"/>
                          <a:ea typeface="微软雅黑 Light" pitchFamily="34" charset="-122"/>
                        </a:rPr>
                        <a:t>人是</a:t>
                      </a:r>
                      <a:r>
                        <a:rPr lang="zh-CN" altLang="en-US" sz="1400" b="0" smtClean="0">
                          <a:solidFill>
                            <a:schemeClr val="accent1">
                              <a:lumMod val="75000"/>
                            </a:schemeClr>
                          </a:solidFill>
                          <a:effectLst/>
                          <a:latin typeface="微软雅黑 Light" pitchFamily="34" charset="-122"/>
                          <a:ea typeface="微软雅黑 Light" pitchFamily="34" charset="-122"/>
                        </a:rPr>
                        <a:t>女生</a:t>
                      </a:r>
                      <a:endParaRPr lang="en-US" altLang="zh-CN"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TN</a:t>
                      </a:r>
                    </a:p>
                    <a:p>
                      <a:pPr algn="ctr"/>
                      <a:r>
                        <a:rPr lang="zh-CN" altLang="en-US" sz="1400" b="0" smtClean="0">
                          <a:solidFill>
                            <a:schemeClr val="accent1">
                              <a:lumMod val="75000"/>
                            </a:schemeClr>
                          </a:solidFill>
                          <a:effectLst/>
                          <a:latin typeface="微软雅黑 Light" pitchFamily="34" charset="-122"/>
                          <a:ea typeface="微软雅黑 Light" pitchFamily="34" charset="-122"/>
                        </a:rPr>
                        <a:t>未选出的人中，有</a:t>
                      </a:r>
                      <a:r>
                        <a:rPr lang="en-US" altLang="zh-CN" sz="1400" b="0" smtClean="0">
                          <a:solidFill>
                            <a:schemeClr val="accent1">
                              <a:lumMod val="75000"/>
                            </a:schemeClr>
                          </a:solidFill>
                          <a:effectLst/>
                          <a:latin typeface="微软雅黑 Light" pitchFamily="34" charset="-122"/>
                          <a:ea typeface="微软雅黑 Light" pitchFamily="34" charset="-122"/>
                        </a:rPr>
                        <a:t>50</a:t>
                      </a:r>
                      <a:r>
                        <a:rPr lang="zh-CN" altLang="en-US" sz="1400" b="0" smtClean="0">
                          <a:solidFill>
                            <a:schemeClr val="accent1">
                              <a:lumMod val="75000"/>
                            </a:schemeClr>
                          </a:solidFill>
                          <a:effectLst/>
                          <a:latin typeface="微软雅黑 Light" pitchFamily="34" charset="-122"/>
                          <a:ea typeface="微软雅黑 Light" pitchFamily="34" charset="-122"/>
                        </a:rPr>
                        <a:t>人非女生</a:t>
                      </a:r>
                      <a:endParaRPr lang="zh-CN" altLang="en-US"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5" name="Rectangle 1"/>
          <p:cNvSpPr>
            <a:spLocks noChangeArrowheads="1"/>
          </p:cNvSpPr>
          <p:nvPr/>
        </p:nvSpPr>
        <p:spPr bwMode="auto">
          <a:xfrm>
            <a:off x="539552" y="1487965"/>
            <a:ext cx="727280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itchFamily="34" charset="0"/>
              <a:buChar char="•"/>
              <a:tabLst/>
            </a:pP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假如某个班级有男生</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80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女生</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20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共计</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100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目标是找出所有女生</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现在某人挑选出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50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个人</a:t>
            </a:r>
            <a:r>
              <a:rPr lang="zh-CN" altLang="en-US" sz="160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其中</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20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人是女生</a:t>
            </a:r>
            <a:r>
              <a:rPr lang="zh-CN" altLang="en-US" sz="160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另外还错误的把</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30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个男生也当作女生挑选出来了</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altLang="en-US"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那么怎样</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评估他的工作</a:t>
            </a:r>
            <a:r>
              <a:rPr kumimoji="0" lang="zh-CN" altLang="en-US"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endParaRPr kumimoji="0" lang="zh-CN" sz="1600" b="0" i="0" u="none" strike="noStrike" cap="none" normalizeH="0" baseline="0" smtClean="0">
              <a:ln>
                <a:noFill/>
              </a:ln>
              <a:solidFill>
                <a:schemeClr val="tx1"/>
              </a:solidFill>
              <a:effectLst/>
              <a:latin typeface="微软雅黑 Light" pitchFamily="34" charset="-122"/>
              <a:ea typeface="微软雅黑 Light" pitchFamily="34" charset="-122"/>
              <a:cs typeface="宋体" pitchFamily="2" charset="-122"/>
            </a:endParaRPr>
          </a:p>
          <a:p>
            <a:pPr marL="285750" marR="0" lvl="0" indent="-285750" algn="l" defTabSz="914400" rtl="0" eaLnBrk="0" fontAlgn="base" latinLnBrk="0" hangingPunct="0">
              <a:lnSpc>
                <a:spcPct val="200000"/>
              </a:lnSpc>
              <a:spcBef>
                <a:spcPct val="0"/>
              </a:spcBef>
              <a:spcAft>
                <a:spcPct val="0"/>
              </a:spcAft>
              <a:buClrTx/>
              <a:buSzTx/>
              <a:buFont typeface="Arial" pitchFamily="34" charset="0"/>
              <a:buChar char="•"/>
              <a:tabLst/>
            </a:pPr>
            <a:r>
              <a:rPr kumimoji="0" 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将挑选结果用矩阵示意表来表示 ： 定义</a:t>
            </a:r>
            <a:r>
              <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 </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TP</a:t>
            </a:r>
            <a:r>
              <a:rPr kumimoji="0" lang="zh-CN" altLang="en-US"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FN</a:t>
            </a:r>
            <a:r>
              <a:rPr lang="zh-CN" altLang="en-US" sz="1600">
                <a:solidFill>
                  <a:srgbClr val="333333"/>
                </a:solidFill>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FP</a:t>
            </a:r>
            <a:r>
              <a:rPr lang="zh-CN" altLang="en-US" sz="1600">
                <a:solidFill>
                  <a:srgbClr val="333333"/>
                </a:solidFill>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TN</a:t>
            </a:r>
            <a:r>
              <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 </a:t>
            </a:r>
            <a:r>
              <a:rPr kumimoji="0" 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四种分类情况</a:t>
            </a:r>
            <a:endPar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endParaRPr>
          </a:p>
        </p:txBody>
      </p:sp>
    </p:spTree>
    <p:extLst>
      <p:ext uri="{BB962C8B-B14F-4D97-AF65-F5344CB8AC3E}">
        <p14:creationId xmlns:p14="http://schemas.microsoft.com/office/powerpoint/2010/main" val="115520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准确率</a:t>
            </a:r>
            <a:r>
              <a:rPr lang="zh-CN" altLang="en-US" sz="3200">
                <a:solidFill>
                  <a:schemeClr val="tx1">
                    <a:lumMod val="75000"/>
                    <a:lumOff val="25000"/>
                  </a:schemeClr>
                </a:solidFill>
                <a:latin typeface="微软雅黑" pitchFamily="34" charset="-122"/>
                <a:ea typeface="微软雅黑" pitchFamily="34" charset="-122"/>
                <a:cs typeface="+mn-cs"/>
              </a:rPr>
              <a:t>、精确率和召回率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84784"/>
            <a:ext cx="8229600" cy="4525963"/>
          </a:xfrm>
        </p:spPr>
        <p:txBody>
          <a:bodyPr>
            <a:normAutofit/>
          </a:bodyPr>
          <a:lstStyle/>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准确率(accuracy</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 </a:t>
            </a:r>
            <a:r>
              <a:rPr lang="zh-CN" altLang="zh-CN" sz="1600" smtClean="0">
                <a:solidFill>
                  <a:srgbClr val="333333"/>
                </a:solidFill>
                <a:latin typeface="微软雅黑 Light" pitchFamily="34" charset="-122"/>
                <a:ea typeface="微软雅黑 Light" pitchFamily="34" charset="-122"/>
                <a:cs typeface="宋体" pitchFamily="2" charset="-122"/>
              </a:rPr>
              <a:t>正确</a:t>
            </a:r>
            <a:r>
              <a:rPr lang="zh-CN" altLang="zh-CN" sz="1600">
                <a:solidFill>
                  <a:srgbClr val="333333"/>
                </a:solidFill>
                <a:latin typeface="微软雅黑 Light" pitchFamily="34" charset="-122"/>
                <a:ea typeface="微软雅黑 Light" pitchFamily="34" charset="-122"/>
                <a:cs typeface="宋体" pitchFamily="2" charset="-122"/>
              </a:rPr>
              <a:t>分类</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item </a:t>
            </a:r>
            <a:r>
              <a:rPr lang="zh-CN" altLang="zh-CN" sz="1600" smtClean="0">
                <a:solidFill>
                  <a:srgbClr val="333333"/>
                </a:solidFill>
                <a:latin typeface="微软雅黑 Light" pitchFamily="34" charset="-122"/>
                <a:ea typeface="微软雅黑 Light" pitchFamily="34" charset="-122"/>
                <a:cs typeface="宋体" pitchFamily="2" charset="-122"/>
              </a:rPr>
              <a:t>数</a:t>
            </a:r>
            <a:r>
              <a:rPr lang="zh-CN" altLang="zh-CN" sz="1600">
                <a:solidFill>
                  <a:srgbClr val="333333"/>
                </a:solidFill>
                <a:latin typeface="微软雅黑 Light" pitchFamily="34" charset="-122"/>
                <a:ea typeface="微软雅黑 Light" pitchFamily="34" charset="-122"/>
                <a:cs typeface="宋体" pitchFamily="2" charset="-122"/>
              </a:rPr>
              <a:t>与</a:t>
            </a:r>
            <a:r>
              <a:rPr lang="zh-CN" altLang="zh-CN" sz="1600" smtClean="0">
                <a:solidFill>
                  <a:srgbClr val="333333"/>
                </a:solidFill>
                <a:latin typeface="微软雅黑 Light" pitchFamily="34" charset="-122"/>
                <a:ea typeface="微软雅黑 Light" pitchFamily="34" charset="-122"/>
                <a:cs typeface="宋体" pitchFamily="2" charset="-122"/>
              </a:rPr>
              <a:t>总数</a:t>
            </a:r>
            <a:r>
              <a:rPr lang="zh-CN" altLang="zh-CN" sz="1600">
                <a:solidFill>
                  <a:srgbClr val="333333"/>
                </a:solidFill>
                <a:latin typeface="微软雅黑 Light" pitchFamily="34" charset="-122"/>
                <a:ea typeface="微软雅黑 Light" pitchFamily="34" charset="-122"/>
                <a:cs typeface="宋体" pitchFamily="2" charset="-122"/>
              </a:rPr>
              <a:t>之</a:t>
            </a:r>
            <a:r>
              <a:rPr lang="zh-CN" altLang="zh-CN" sz="1600" smtClean="0">
                <a:solidFill>
                  <a:srgbClr val="333333"/>
                </a:solidFill>
                <a:latin typeface="微软雅黑 Light" pitchFamily="34" charset="-122"/>
                <a:ea typeface="微软雅黑 Light" pitchFamily="34" charset="-122"/>
                <a:cs typeface="宋体" pitchFamily="2" charset="-122"/>
              </a:rPr>
              <a:t>比</a:t>
            </a:r>
            <a:endParaRPr lang="en-US" altLang="zh-CN" sz="1600" smtClean="0">
              <a:solidFill>
                <a:srgbClr val="333333"/>
              </a:solidFill>
              <a:latin typeface="微软雅黑 Light" pitchFamily="34" charset="-122"/>
              <a:ea typeface="微软雅黑 Light" pitchFamily="34" charset="-122"/>
              <a:cs typeface="宋体" pitchFamily="2" charset="-122"/>
            </a:endParaRPr>
          </a:p>
          <a:p>
            <a:pPr marL="0" indent="0" algn="ctr" eaLnBrk="0" fontAlgn="base" hangingPunct="0">
              <a:lnSpc>
                <a:spcPct val="200000"/>
              </a:lnSpc>
              <a:spcBef>
                <a:spcPct val="0"/>
              </a:spcBef>
              <a:spcAft>
                <a:spcPct val="0"/>
              </a:spcAft>
              <a:buNone/>
            </a:pPr>
            <a:r>
              <a:rPr lang="zh-CN" altLang="zh-CN" sz="1600" smtClean="0">
                <a:solidFill>
                  <a:srgbClr val="333333"/>
                </a:solidFill>
                <a:latin typeface="微软雅黑 Light" pitchFamily="34" charset="-122"/>
                <a:ea typeface="微软雅黑 Light" pitchFamily="34" charset="-122"/>
                <a:cs typeface="宋体" pitchFamily="2" charset="-122"/>
              </a:rPr>
              <a:t>A </a:t>
            </a:r>
            <a:r>
              <a:rPr lang="zh-CN" altLang="zh-CN" sz="1600">
                <a:solidFill>
                  <a:srgbClr val="333333"/>
                </a:solidFill>
                <a:latin typeface="微软雅黑 Light" pitchFamily="34" charset="-122"/>
                <a:ea typeface="微软雅黑 Light" pitchFamily="34" charset="-122"/>
                <a:cs typeface="宋体" pitchFamily="2" charset="-122"/>
              </a:rPr>
              <a:t>= (20+50) / 100 = 70%</a:t>
            </a:r>
            <a:endParaRPr lang="zh-CN" altLang="zh-CN" sz="1600">
              <a:latin typeface="微软雅黑 Light" pitchFamily="34" charset="-122"/>
              <a:ea typeface="微软雅黑 Light" pitchFamily="34" charset="-122"/>
              <a:cs typeface="宋体" pitchFamily="2" charset="-122"/>
            </a:endParaRPr>
          </a:p>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精确率(precision</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lv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所有</a:t>
            </a:r>
            <a:r>
              <a:rPr lang="zh-CN" altLang="zh-CN" sz="1600">
                <a:solidFill>
                  <a:srgbClr val="333333"/>
                </a:solidFill>
                <a:latin typeface="微软雅黑 Light" pitchFamily="34" charset="-122"/>
                <a:ea typeface="微软雅黑 Light" pitchFamily="34" charset="-122"/>
                <a:cs typeface="宋体" pitchFamily="2" charset="-122"/>
              </a:rPr>
              <a:t>被检索到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中</a:t>
            </a:r>
            <a:r>
              <a:rPr lang="zh-CN" altLang="en-US" sz="1600" smtClean="0">
                <a:solidFill>
                  <a:srgbClr val="333333"/>
                </a:solidFill>
                <a:latin typeface="微软雅黑 Light" pitchFamily="34" charset="-122"/>
                <a:ea typeface="微软雅黑 Light" pitchFamily="34" charset="-122"/>
                <a:cs typeface="宋体" pitchFamily="2" charset="-122"/>
              </a:rPr>
              <a:t>，</a:t>
            </a:r>
            <a:r>
              <a:rPr lang="zh-CN" altLang="zh-CN" sz="1600" smtClean="0">
                <a:solidFill>
                  <a:srgbClr val="333333"/>
                </a:solidFill>
                <a:latin typeface="微软雅黑 Light" pitchFamily="34" charset="-122"/>
                <a:ea typeface="微软雅黑 Light" pitchFamily="34" charset="-122"/>
                <a:cs typeface="宋体" pitchFamily="2" charset="-122"/>
              </a:rPr>
              <a:t>"</a:t>
            </a:r>
            <a:r>
              <a:rPr lang="zh-CN" altLang="zh-CN" sz="1600">
                <a:solidFill>
                  <a:srgbClr val="333333"/>
                </a:solidFill>
                <a:latin typeface="微软雅黑 Light" pitchFamily="34" charset="-122"/>
                <a:ea typeface="微软雅黑 Light" pitchFamily="34" charset="-122"/>
                <a:cs typeface="宋体" pitchFamily="2" charset="-122"/>
              </a:rPr>
              <a:t>应该被检索到"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占</a:t>
            </a:r>
            <a:r>
              <a:rPr lang="zh-CN" altLang="zh-CN" sz="1600">
                <a:solidFill>
                  <a:srgbClr val="333333"/>
                </a:solidFill>
                <a:latin typeface="微软雅黑 Light" pitchFamily="34" charset="-122"/>
                <a:ea typeface="微软雅黑 Light" pitchFamily="34" charset="-122"/>
                <a:cs typeface="宋体" pitchFamily="2" charset="-122"/>
              </a:rPr>
              <a:t>的</a:t>
            </a:r>
            <a:r>
              <a:rPr lang="zh-CN" altLang="zh-CN" sz="1600" smtClean="0">
                <a:solidFill>
                  <a:srgbClr val="333333"/>
                </a:solidFill>
                <a:latin typeface="微软雅黑 Light" pitchFamily="34" charset="-122"/>
                <a:ea typeface="微软雅黑 Light" pitchFamily="34" charset="-122"/>
                <a:cs typeface="宋体" pitchFamily="2" charset="-122"/>
              </a:rPr>
              <a:t>比例</a:t>
            </a:r>
            <a:endParaRPr lang="zh-CN" altLang="zh-CN" sz="1600">
              <a:latin typeface="微软雅黑 Light" pitchFamily="34" charset="-122"/>
              <a:ea typeface="微软雅黑 Light" pitchFamily="34" charset="-122"/>
              <a:cs typeface="宋体" pitchFamily="2" charset="-122"/>
            </a:endParaRPr>
          </a:p>
          <a:p>
            <a:pPr marL="0" lvl="0" indent="0" algn="ctr" eaLnBrk="0" fontAlgn="base" hangingPunct="0">
              <a:lnSpc>
                <a:spcPct val="200000"/>
              </a:lnSpc>
              <a:spcBef>
                <a:spcPct val="0"/>
              </a:spcBef>
              <a:spcAft>
                <a:spcPct val="0"/>
              </a:spcAft>
              <a:buNone/>
            </a:pPr>
            <a:r>
              <a:rPr lang="zh-CN" altLang="zh-CN" sz="1600">
                <a:solidFill>
                  <a:srgbClr val="333333"/>
                </a:solidFill>
                <a:latin typeface="微软雅黑 Light" pitchFamily="34" charset="-122"/>
                <a:ea typeface="微软雅黑 Light" pitchFamily="34" charset="-122"/>
                <a:cs typeface="宋体" pitchFamily="2" charset="-122"/>
              </a:rPr>
              <a:t>P = 20 / (20+30) = 40%</a:t>
            </a:r>
            <a:endParaRPr lang="zh-CN" altLang="zh-CN" sz="1600">
              <a:latin typeface="微软雅黑 Light" pitchFamily="34" charset="-122"/>
              <a:ea typeface="微软雅黑 Light" pitchFamily="34" charset="-122"/>
              <a:cs typeface="宋体" pitchFamily="2" charset="-122"/>
            </a:endParaRPr>
          </a:p>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召回率(recall</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lv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所有</a:t>
            </a:r>
            <a:r>
              <a:rPr lang="zh-CN" altLang="zh-CN" sz="1600">
                <a:solidFill>
                  <a:srgbClr val="333333"/>
                </a:solidFill>
                <a:latin typeface="微软雅黑 Light" pitchFamily="34" charset="-122"/>
                <a:ea typeface="微软雅黑 Light" pitchFamily="34" charset="-122"/>
                <a:cs typeface="宋体" pitchFamily="2" charset="-122"/>
              </a:rPr>
              <a:t>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占</a:t>
            </a:r>
            <a:r>
              <a:rPr lang="zh-CN" altLang="zh-CN" sz="1600">
                <a:solidFill>
                  <a:srgbClr val="333333"/>
                </a:solidFill>
                <a:latin typeface="微软雅黑 Light" pitchFamily="34" charset="-122"/>
                <a:ea typeface="微软雅黑 Light" pitchFamily="34" charset="-122"/>
                <a:cs typeface="宋体" pitchFamily="2" charset="-122"/>
              </a:rPr>
              <a:t>所有"应该检索到的item"的</a:t>
            </a:r>
            <a:r>
              <a:rPr lang="zh-CN" altLang="zh-CN" sz="1600" smtClean="0">
                <a:solidFill>
                  <a:srgbClr val="333333"/>
                </a:solidFill>
                <a:latin typeface="微软雅黑 Light" pitchFamily="34" charset="-122"/>
                <a:ea typeface="微软雅黑 Light" pitchFamily="34" charset="-122"/>
                <a:cs typeface="宋体" pitchFamily="2" charset="-122"/>
              </a:rPr>
              <a:t>比例</a:t>
            </a:r>
            <a:endParaRPr lang="zh-CN" altLang="zh-CN" sz="1600">
              <a:latin typeface="微软雅黑 Light" pitchFamily="34" charset="-122"/>
              <a:ea typeface="微软雅黑 Light" pitchFamily="34" charset="-122"/>
              <a:cs typeface="宋体" pitchFamily="2" charset="-122"/>
            </a:endParaRPr>
          </a:p>
          <a:p>
            <a:pPr marL="0" lvl="0" indent="0" algn="ctr" eaLnBrk="0" fontAlgn="base" hangingPunct="0">
              <a:lnSpc>
                <a:spcPct val="200000"/>
              </a:lnSpc>
              <a:spcBef>
                <a:spcPct val="0"/>
              </a:spcBef>
              <a:spcAft>
                <a:spcPct val="0"/>
              </a:spcAft>
              <a:buNone/>
            </a:pPr>
            <a:r>
              <a:rPr lang="zh-CN" altLang="zh-CN" sz="1600">
                <a:solidFill>
                  <a:srgbClr val="333333"/>
                </a:solidFill>
                <a:latin typeface="微软雅黑 Light" pitchFamily="34" charset="-122"/>
                <a:ea typeface="微软雅黑 Light" pitchFamily="34" charset="-122"/>
                <a:cs typeface="宋体" pitchFamily="2" charset="-122"/>
              </a:rPr>
              <a:t>R = 20 / (20 + 0) = 100</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zh-CN" altLang="zh-CN" sz="1600">
              <a:latin typeface="微软雅黑 Light" pitchFamily="34" charset="-122"/>
              <a:ea typeface="微软雅黑 Light" pitchFamily="34" charset="-122"/>
              <a:cs typeface="宋体" pitchFamily="2" charset="-122"/>
            </a:endParaRPr>
          </a:p>
        </p:txBody>
      </p:sp>
    </p:spTree>
    <p:extLst>
      <p:ext uri="{BB962C8B-B14F-4D97-AF65-F5344CB8AC3E}">
        <p14:creationId xmlns:p14="http://schemas.microsoft.com/office/powerpoint/2010/main" val="40055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131840" y="2564904"/>
            <a:ext cx="2808312" cy="1323439"/>
          </a:xfrm>
          <a:prstGeom prst="rect">
            <a:avLst/>
          </a:prstGeom>
          <a:noFill/>
        </p:spPr>
        <p:txBody>
          <a:bodyPr wrap="square" rtlCol="0">
            <a:spAutoFit/>
          </a:bodyPr>
          <a:lstStyle/>
          <a:p>
            <a:r>
              <a:rPr lang="en-US" altLang="zh-CN" sz="8000" smtClean="0"/>
              <a:t>Q &amp; A</a:t>
            </a:r>
            <a:endParaRPr lang="en-US" altLang="zh-CN" sz="8000" dirty="0" smtClean="0"/>
          </a:p>
        </p:txBody>
      </p:sp>
    </p:spTree>
    <p:extLst>
      <p:ext uri="{BB962C8B-B14F-4D97-AF65-F5344CB8AC3E}">
        <p14:creationId xmlns:p14="http://schemas.microsoft.com/office/powerpoint/2010/main" val="1105792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9"/>
          <p:cNvSpPr txBox="1"/>
          <p:nvPr/>
        </p:nvSpPr>
        <p:spPr>
          <a:xfrm>
            <a:off x="2448272" y="3298736"/>
            <a:ext cx="4824536" cy="830997"/>
          </a:xfrm>
          <a:prstGeom prst="rect">
            <a:avLst/>
          </a:prstGeom>
          <a:noFill/>
        </p:spPr>
        <p:txBody>
          <a:bodyPr wrap="square" rtlCol="0">
            <a:spAutoFit/>
          </a:bodyPr>
          <a:lstStyle/>
          <a:p>
            <a:r>
              <a:rPr lang="zh-CN" altLang="en-US" sz="4800" b="1" dirty="0" smtClean="0"/>
              <a:t>要解决什么问题？</a:t>
            </a:r>
            <a:endParaRPr lang="zh-CN" altLang="en-US" sz="4800" b="1" dirty="0"/>
          </a:p>
        </p:txBody>
      </p:sp>
      <p:pic>
        <p:nvPicPr>
          <p:cNvPr id="7" name="图片 6"/>
          <p:cNvPicPr>
            <a:picLocks noChangeAspect="1"/>
          </p:cNvPicPr>
          <p:nvPr/>
        </p:nvPicPr>
        <p:blipFill>
          <a:blip r:embed="rId2"/>
          <a:stretch>
            <a:fillRect/>
          </a:stretch>
        </p:blipFill>
        <p:spPr>
          <a:xfrm>
            <a:off x="432048" y="1354520"/>
            <a:ext cx="7825021" cy="3983889"/>
          </a:xfrm>
          <a:prstGeom prst="rect">
            <a:avLst/>
          </a:prstGeom>
        </p:spPr>
      </p:pic>
      <p:pic>
        <p:nvPicPr>
          <p:cNvPr id="8" name="图片 7"/>
          <p:cNvPicPr>
            <a:picLocks noChangeAspect="1"/>
          </p:cNvPicPr>
          <p:nvPr/>
        </p:nvPicPr>
        <p:blipFill>
          <a:blip r:embed="rId3"/>
          <a:stretch>
            <a:fillRect/>
          </a:stretch>
        </p:blipFill>
        <p:spPr>
          <a:xfrm>
            <a:off x="2304256" y="1534628"/>
            <a:ext cx="6048672" cy="4813769"/>
          </a:xfrm>
          <a:prstGeom prst="rect">
            <a:avLst/>
          </a:prstGeom>
        </p:spPr>
      </p:pic>
      <p:pic>
        <p:nvPicPr>
          <p:cNvPr id="9" name="图片 8"/>
          <p:cNvPicPr>
            <a:picLocks noChangeAspect="1"/>
          </p:cNvPicPr>
          <p:nvPr/>
        </p:nvPicPr>
        <p:blipFill>
          <a:blip r:embed="rId4"/>
          <a:stretch>
            <a:fillRect/>
          </a:stretch>
        </p:blipFill>
        <p:spPr>
          <a:xfrm>
            <a:off x="4140968" y="1845691"/>
            <a:ext cx="4211960" cy="2906089"/>
          </a:xfrm>
          <a:prstGeom prst="rect">
            <a:avLst/>
          </a:prstGeom>
        </p:spPr>
      </p:pic>
      <p:pic>
        <p:nvPicPr>
          <p:cNvPr id="10" name="图片 9"/>
          <p:cNvPicPr>
            <a:picLocks noChangeAspect="1"/>
          </p:cNvPicPr>
          <p:nvPr/>
        </p:nvPicPr>
        <p:blipFill>
          <a:blip r:embed="rId5"/>
          <a:stretch>
            <a:fillRect/>
          </a:stretch>
        </p:blipFill>
        <p:spPr>
          <a:xfrm>
            <a:off x="2703969" y="4194498"/>
            <a:ext cx="5900479" cy="2087212"/>
          </a:xfrm>
          <a:prstGeom prst="rect">
            <a:avLst/>
          </a:prstGeom>
        </p:spPr>
      </p:pic>
      <p:pic>
        <p:nvPicPr>
          <p:cNvPr id="11" name="图片 10"/>
          <p:cNvPicPr>
            <a:picLocks noChangeAspect="1"/>
          </p:cNvPicPr>
          <p:nvPr/>
        </p:nvPicPr>
        <p:blipFill>
          <a:blip r:embed="rId6"/>
          <a:stretch>
            <a:fillRect/>
          </a:stretch>
        </p:blipFill>
        <p:spPr>
          <a:xfrm>
            <a:off x="1080120" y="1728192"/>
            <a:ext cx="1523784" cy="4653136"/>
          </a:xfrm>
          <a:prstGeom prst="rect">
            <a:avLst/>
          </a:prstGeom>
        </p:spPr>
      </p:pic>
      <p:pic>
        <p:nvPicPr>
          <p:cNvPr id="12" name="图片 11"/>
          <p:cNvPicPr>
            <a:picLocks noChangeAspect="1"/>
          </p:cNvPicPr>
          <p:nvPr/>
        </p:nvPicPr>
        <p:blipFill>
          <a:blip r:embed="rId7"/>
          <a:stretch>
            <a:fillRect/>
          </a:stretch>
        </p:blipFill>
        <p:spPr>
          <a:xfrm>
            <a:off x="224658" y="4894003"/>
            <a:ext cx="6300192" cy="1465161"/>
          </a:xfrm>
          <a:prstGeom prst="rect">
            <a:avLst/>
          </a:prstGeom>
        </p:spPr>
      </p:pic>
      <p:pic>
        <p:nvPicPr>
          <p:cNvPr id="13" name="图片 12"/>
          <p:cNvPicPr>
            <a:picLocks noChangeAspect="1"/>
          </p:cNvPicPr>
          <p:nvPr/>
        </p:nvPicPr>
        <p:blipFill>
          <a:blip r:embed="rId8"/>
          <a:stretch>
            <a:fillRect/>
          </a:stretch>
        </p:blipFill>
        <p:spPr>
          <a:xfrm>
            <a:off x="299568" y="3054459"/>
            <a:ext cx="5492802" cy="1637578"/>
          </a:xfrm>
          <a:prstGeom prst="rect">
            <a:avLst/>
          </a:prstGeom>
        </p:spPr>
      </p:pic>
      <p:sp>
        <p:nvSpPr>
          <p:cNvPr id="14" name="标题 1"/>
          <p:cNvSpPr>
            <a:spLocks noGrp="1"/>
          </p:cNvSpPr>
          <p:nvPr>
            <p:ph type="title"/>
          </p:nvPr>
        </p:nvSpPr>
        <p:spPr>
          <a:xfrm>
            <a:off x="457200" y="332656"/>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我们面对的问题</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2069499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推荐系统的目的</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fontScale="92500"/>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信息过载</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推荐系统</a:t>
            </a:r>
            <a:endParaRPr lang="en-US" altLang="zh-CN" sz="2400" smtClean="0">
              <a:solidFill>
                <a:schemeClr val="tx1">
                  <a:lumMod val="65000"/>
                  <a:lumOff val="35000"/>
                </a:schemeClr>
              </a:solidFill>
              <a:latin typeface="微软雅黑" pitchFamily="34" charset="-122"/>
              <a:ea typeface="微软雅黑" pitchFamily="34" charset="-122"/>
            </a:endParaRPr>
          </a:p>
          <a:p>
            <a:pPr marL="457200" indent="355600">
              <a:lnSpc>
                <a:spcPct val="150000"/>
              </a:lnSpc>
              <a:spcAft>
                <a:spcPts val="0"/>
              </a:spcAft>
            </a:pPr>
            <a:r>
              <a:rPr lang="zh-CN" altLang="en-US" sz="2400" kern="100" spc="50" smtClean="0">
                <a:solidFill>
                  <a:schemeClr val="tx1">
                    <a:lumMod val="65000"/>
                    <a:lumOff val="35000"/>
                  </a:schemeClr>
                </a:solidFill>
                <a:latin typeface="Times New Roman" charset="0"/>
                <a:ea typeface="宋体" charset="-122"/>
              </a:rPr>
              <a:t>推荐</a:t>
            </a:r>
            <a:r>
              <a:rPr lang="zh-CN" altLang="en-US" sz="2400" kern="100" spc="50">
                <a:solidFill>
                  <a:schemeClr val="tx1">
                    <a:lumMod val="65000"/>
                    <a:lumOff val="35000"/>
                  </a:schemeClr>
                </a:solidFill>
                <a:latin typeface="Times New Roman" charset="0"/>
                <a:ea typeface="宋体" charset="-122"/>
              </a:rPr>
              <a:t>系统是信息过载所采用的措施，面对海量的数据信息，从中快速推荐出符合用户特点的物品</a:t>
            </a:r>
            <a:r>
              <a:rPr lang="zh-CN" altLang="en-US" sz="2400" kern="100" spc="50" smtClean="0">
                <a:solidFill>
                  <a:schemeClr val="tx1">
                    <a:lumMod val="65000"/>
                    <a:lumOff val="35000"/>
                  </a:schemeClr>
                </a:solidFill>
                <a:latin typeface="Times New Roman" charset="0"/>
                <a:ea typeface="宋体" charset="-122"/>
              </a:rPr>
              <a:t>。解决一些</a:t>
            </a:r>
            <a:r>
              <a:rPr lang="zh-CN" altLang="en-US" sz="2400" kern="100" spc="50">
                <a:solidFill>
                  <a:schemeClr val="tx1">
                    <a:lumMod val="65000"/>
                    <a:lumOff val="35000"/>
                  </a:schemeClr>
                </a:solidFill>
                <a:latin typeface="Times New Roman" charset="0"/>
                <a:ea typeface="宋体" charset="-122"/>
              </a:rPr>
              <a:t>人的</a:t>
            </a:r>
            <a:r>
              <a:rPr lang="zh-CN" altLang="en-US" sz="2400" kern="100" spc="50" smtClean="0">
                <a:solidFill>
                  <a:schemeClr val="tx1">
                    <a:lumMod val="65000"/>
                    <a:lumOff val="35000"/>
                  </a:schemeClr>
                </a:solidFill>
                <a:latin typeface="Times New Roman" charset="0"/>
                <a:ea typeface="宋体" charset="-122"/>
              </a:rPr>
              <a:t>“选择恐惧症”；面向没有</a:t>
            </a:r>
            <a:r>
              <a:rPr lang="zh-CN" altLang="en-US" sz="2400" kern="100" spc="50">
                <a:solidFill>
                  <a:schemeClr val="tx1">
                    <a:lumMod val="65000"/>
                    <a:lumOff val="35000"/>
                  </a:schemeClr>
                </a:solidFill>
                <a:latin typeface="Times New Roman" charset="0"/>
                <a:ea typeface="宋体" charset="-122"/>
              </a:rPr>
              <a:t>明确需求的人。</a:t>
            </a:r>
            <a:endParaRPr lang="en-US" altLang="zh-CN" sz="1800" kern="100">
              <a:solidFill>
                <a:schemeClr val="tx1">
                  <a:lumMod val="65000"/>
                  <a:lumOff val="35000"/>
                </a:schemeClr>
              </a:solidFill>
              <a:latin typeface="Times New Roman" charset="0"/>
              <a:ea typeface="宋体" charset="-122"/>
            </a:endParaRPr>
          </a:p>
          <a:p>
            <a:pPr marL="457200" indent="355600">
              <a:lnSpc>
                <a:spcPct val="150000"/>
              </a:lnSpc>
              <a:spcAft>
                <a:spcPts val="0"/>
              </a:spcAft>
            </a:pPr>
            <a:r>
              <a:rPr lang="zh-CN" altLang="en-US" sz="2400" kern="100" spc="50">
                <a:solidFill>
                  <a:schemeClr val="tx1">
                    <a:lumMod val="65000"/>
                    <a:lumOff val="35000"/>
                  </a:schemeClr>
                </a:solidFill>
                <a:latin typeface="Times New Roman" charset="0"/>
                <a:ea typeface="宋体" charset="-122"/>
              </a:rPr>
              <a:t>解决如何从大量信息中找到自己感兴趣的信息。</a:t>
            </a:r>
            <a:endParaRPr lang="en-US" altLang="zh-CN" sz="1800" kern="100">
              <a:solidFill>
                <a:schemeClr val="tx1">
                  <a:lumMod val="65000"/>
                  <a:lumOff val="35000"/>
                </a:schemeClr>
              </a:solidFill>
              <a:latin typeface="Times New Roman" charset="0"/>
              <a:ea typeface="宋体" charset="-122"/>
            </a:endParaRPr>
          </a:p>
          <a:p>
            <a:pPr marL="457200" indent="355600">
              <a:lnSpc>
                <a:spcPct val="150000"/>
              </a:lnSpc>
              <a:spcAft>
                <a:spcPts val="0"/>
              </a:spcAft>
            </a:pPr>
            <a:r>
              <a:rPr lang="zh-CN" altLang="en-US" sz="2400" kern="100" spc="50">
                <a:solidFill>
                  <a:schemeClr val="tx1">
                    <a:lumMod val="65000"/>
                    <a:lumOff val="35000"/>
                  </a:schemeClr>
                </a:solidFill>
                <a:latin typeface="Times New Roman" charset="0"/>
                <a:ea typeface="宋体" charset="-122"/>
              </a:rPr>
              <a:t>解决如何让自己生产的信息脱颖而出，受到大众的喜爱</a:t>
            </a:r>
            <a:r>
              <a:rPr lang="zh-CN" altLang="en-US" sz="2400" kern="100" spc="50" smtClean="0">
                <a:solidFill>
                  <a:schemeClr val="tx1">
                    <a:lumMod val="65000"/>
                    <a:lumOff val="35000"/>
                  </a:schemeClr>
                </a:solidFill>
                <a:latin typeface="Times New Roman" charset="0"/>
                <a:ea typeface="宋体" charset="-122"/>
              </a:rPr>
              <a:t>。</a:t>
            </a:r>
            <a:endParaRPr lang="en-US" altLang="zh-CN" sz="1800" kern="100">
              <a:solidFill>
                <a:schemeClr val="tx1">
                  <a:lumMod val="65000"/>
                  <a:lumOff val="35000"/>
                </a:schemeClr>
              </a:solidFill>
              <a:latin typeface="Times New Roman" charset="0"/>
              <a:ea typeface="宋体" charset="-122"/>
            </a:endParaRPr>
          </a:p>
        </p:txBody>
      </p:sp>
    </p:spTree>
    <p:extLst>
      <p:ext uri="{BB962C8B-B14F-4D97-AF65-F5344CB8AC3E}">
        <p14:creationId xmlns:p14="http://schemas.microsoft.com/office/powerpoint/2010/main" val="193299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推荐系统的目的</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矩形 4"/>
          <p:cNvSpPr/>
          <p:nvPr/>
        </p:nvSpPr>
        <p:spPr>
          <a:xfrm>
            <a:off x="4950296" y="5085184"/>
            <a:ext cx="3870176" cy="769441"/>
          </a:xfrm>
          <a:prstGeom prst="rect">
            <a:avLst/>
          </a:prstGeom>
        </p:spPr>
        <p:txBody>
          <a:bodyPr wrap="square">
            <a:spAutoFit/>
          </a:bodyPr>
          <a:lstStyle/>
          <a:p>
            <a:pPr>
              <a:lnSpc>
                <a:spcPct val="200000"/>
              </a:lnSpc>
              <a:spcBef>
                <a:spcPct val="20000"/>
              </a:spcBef>
            </a:pPr>
            <a:r>
              <a:rPr lang="zh-CN" altLang="zh-CN" sz="2200" i="1" dirty="0">
                <a:solidFill>
                  <a:schemeClr val="tx1">
                    <a:lumMod val="75000"/>
                    <a:lumOff val="25000"/>
                  </a:schemeClr>
                </a:solidFill>
                <a:latin typeface="华文楷体" pitchFamily="2" charset="-122"/>
                <a:ea typeface="华文楷体" pitchFamily="2" charset="-122"/>
              </a:rPr>
              <a:t>好的</a:t>
            </a:r>
            <a:r>
              <a:rPr lang="zh-CN" altLang="zh-CN" sz="2200" i="1">
                <a:solidFill>
                  <a:schemeClr val="tx1">
                    <a:lumMod val="75000"/>
                    <a:lumOff val="25000"/>
                  </a:schemeClr>
                </a:solidFill>
                <a:latin typeface="华文楷体" pitchFamily="2" charset="-122"/>
                <a:ea typeface="华文楷体" pitchFamily="2" charset="-122"/>
              </a:rPr>
              <a:t>推荐</a:t>
            </a:r>
            <a:r>
              <a:rPr lang="zh-CN" altLang="zh-CN" sz="2200" i="1" smtClean="0">
                <a:solidFill>
                  <a:schemeClr val="tx1">
                    <a:lumMod val="75000"/>
                    <a:lumOff val="25000"/>
                  </a:schemeClr>
                </a:solidFill>
                <a:latin typeface="华文楷体" pitchFamily="2" charset="-122"/>
                <a:ea typeface="华文楷体" pitchFamily="2" charset="-122"/>
              </a:rPr>
              <a:t>系统</a:t>
            </a:r>
            <a:r>
              <a:rPr lang="en-US" altLang="zh-CN" sz="2200" i="1">
                <a:solidFill>
                  <a:schemeClr val="tx1">
                    <a:lumMod val="75000"/>
                    <a:lumOff val="25000"/>
                  </a:schemeClr>
                </a:solidFill>
                <a:latin typeface="华文楷体" pitchFamily="2" charset="-122"/>
                <a:ea typeface="华文楷体" pitchFamily="2" charset="-122"/>
              </a:rPr>
              <a:t>——</a:t>
            </a:r>
            <a:r>
              <a:rPr lang="zh-CN" altLang="zh-CN" sz="2200" i="1" smtClean="0">
                <a:solidFill>
                  <a:schemeClr val="tx1">
                    <a:lumMod val="75000"/>
                    <a:lumOff val="25000"/>
                  </a:schemeClr>
                </a:solidFill>
                <a:latin typeface="华文楷体" pitchFamily="2" charset="-122"/>
                <a:ea typeface="华文楷体" pitchFamily="2" charset="-122"/>
              </a:rPr>
              <a:t>让</a:t>
            </a:r>
            <a:r>
              <a:rPr lang="zh-CN" altLang="zh-CN" sz="2200" i="1" dirty="0">
                <a:solidFill>
                  <a:schemeClr val="tx1">
                    <a:lumMod val="75000"/>
                    <a:lumOff val="25000"/>
                  </a:schemeClr>
                </a:solidFill>
                <a:latin typeface="华文楷体" pitchFamily="2" charset="-122"/>
                <a:ea typeface="华文楷体" pitchFamily="2" charset="-122"/>
              </a:rPr>
              <a:t>三方</a:t>
            </a:r>
            <a:r>
              <a:rPr lang="zh-CN" altLang="zh-CN" sz="2200" i="1">
                <a:solidFill>
                  <a:schemeClr val="tx1">
                    <a:lumMod val="75000"/>
                    <a:lumOff val="25000"/>
                  </a:schemeClr>
                </a:solidFill>
                <a:latin typeface="华文楷体" pitchFamily="2" charset="-122"/>
                <a:ea typeface="华文楷体" pitchFamily="2" charset="-122"/>
              </a:rPr>
              <a:t>共</a:t>
            </a:r>
            <a:r>
              <a:rPr lang="zh-CN" altLang="zh-CN" sz="2200" i="1" smtClean="0">
                <a:solidFill>
                  <a:schemeClr val="tx1">
                    <a:lumMod val="75000"/>
                    <a:lumOff val="25000"/>
                  </a:schemeClr>
                </a:solidFill>
                <a:latin typeface="华文楷体" pitchFamily="2" charset="-122"/>
                <a:ea typeface="华文楷体" pitchFamily="2" charset="-122"/>
              </a:rPr>
              <a:t>赢</a:t>
            </a:r>
            <a:endParaRPr lang="zh-CN" altLang="en-US" sz="2200" i="1" dirty="0">
              <a:solidFill>
                <a:schemeClr val="tx1">
                  <a:lumMod val="75000"/>
                  <a:lumOff val="25000"/>
                </a:schemeClr>
              </a:solidFill>
              <a:latin typeface="华文楷体" pitchFamily="2" charset="-122"/>
              <a:ea typeface="华文楷体" pitchFamily="2" charset="-122"/>
            </a:endParaRPr>
          </a:p>
        </p:txBody>
      </p:sp>
      <p:graphicFrame>
        <p:nvGraphicFramePr>
          <p:cNvPr id="6" name="图示 5"/>
          <p:cNvGraphicFramePr/>
          <p:nvPr>
            <p:extLst>
              <p:ext uri="{D42A27DB-BD31-4B8C-83A1-F6EECF244321}">
                <p14:modId xmlns:p14="http://schemas.microsoft.com/office/powerpoint/2010/main" val="3423435095"/>
              </p:ext>
            </p:extLst>
          </p:nvPr>
        </p:nvGraphicFramePr>
        <p:xfrm>
          <a:off x="5112060" y="1772816"/>
          <a:ext cx="3564396" cy="3160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11430" y="1412776"/>
            <a:ext cx="4320480" cy="4290405"/>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让用户更快更好的获取到自己需要</a:t>
            </a:r>
            <a:r>
              <a:rPr lang="zh-CN" altLang="en-US" sz="2200">
                <a:solidFill>
                  <a:schemeClr val="tx1">
                    <a:lumMod val="65000"/>
                    <a:lumOff val="35000"/>
                  </a:schemeClr>
                </a:solidFill>
                <a:latin typeface="微软雅黑" pitchFamily="34" charset="-122"/>
                <a:ea typeface="微软雅黑" pitchFamily="34" charset="-122"/>
              </a:rPr>
              <a:t>的</a:t>
            </a:r>
            <a:r>
              <a:rPr lang="zh-CN" altLang="en-US" sz="2200" smtClean="0">
                <a:solidFill>
                  <a:schemeClr val="tx1">
                    <a:lumMod val="65000"/>
                    <a:lumOff val="35000"/>
                  </a:schemeClr>
                </a:solidFill>
                <a:latin typeface="微软雅黑" pitchFamily="34" charset="-122"/>
                <a:ea typeface="微软雅黑" pitchFamily="34" charset="-122"/>
              </a:rPr>
              <a:t>内容</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让内容更快更好的推送到喜欢它的</a:t>
            </a:r>
            <a:r>
              <a:rPr lang="zh-CN" altLang="en-US" sz="2200">
                <a:solidFill>
                  <a:schemeClr val="tx1">
                    <a:lumMod val="65000"/>
                    <a:lumOff val="35000"/>
                  </a:schemeClr>
                </a:solidFill>
                <a:latin typeface="微软雅黑" pitchFamily="34" charset="-122"/>
                <a:ea typeface="微软雅黑" pitchFamily="34" charset="-122"/>
              </a:rPr>
              <a:t>用户</a:t>
            </a:r>
            <a:r>
              <a:rPr lang="zh-CN" altLang="en-US" sz="2200" smtClean="0">
                <a:solidFill>
                  <a:schemeClr val="tx1">
                    <a:lumMod val="65000"/>
                    <a:lumOff val="35000"/>
                  </a:schemeClr>
                </a:solidFill>
                <a:latin typeface="微软雅黑" pitchFamily="34" charset="-122"/>
                <a:ea typeface="微软雅黑" pitchFamily="34" charset="-122"/>
              </a:rPr>
              <a:t>手中</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让</a:t>
            </a:r>
            <a:r>
              <a:rPr lang="zh-CN" altLang="en-US" sz="2200" smtClean="0">
                <a:solidFill>
                  <a:schemeClr val="tx1">
                    <a:lumMod val="65000"/>
                    <a:lumOff val="35000"/>
                  </a:schemeClr>
                </a:solidFill>
                <a:latin typeface="微软雅黑" pitchFamily="34" charset="-122"/>
                <a:ea typeface="微软雅黑" pitchFamily="34" charset="-122"/>
              </a:rPr>
              <a:t>网站（平台）更</a:t>
            </a:r>
            <a:r>
              <a:rPr lang="zh-CN" altLang="en-US" sz="2200" dirty="0">
                <a:solidFill>
                  <a:schemeClr val="tx1">
                    <a:lumMod val="65000"/>
                    <a:lumOff val="35000"/>
                  </a:schemeClr>
                </a:solidFill>
                <a:latin typeface="微软雅黑" pitchFamily="34" charset="-122"/>
                <a:ea typeface="微软雅黑" pitchFamily="34" charset="-122"/>
              </a:rPr>
              <a:t>有效的保留用户资源</a:t>
            </a:r>
          </a:p>
        </p:txBody>
      </p:sp>
    </p:spTree>
    <p:extLst>
      <p:ext uri="{BB962C8B-B14F-4D97-AF65-F5344CB8AC3E}">
        <p14:creationId xmlns:p14="http://schemas.microsoft.com/office/powerpoint/2010/main" val="1489095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推荐系统的应用</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Shape"/>
          <p:cNvSpPr/>
          <p:nvPr/>
        </p:nvSpPr>
        <p:spPr>
          <a:xfrm>
            <a:off x="3347864" y="2501020"/>
            <a:ext cx="2643188" cy="2643188"/>
          </a:xfrm>
          <a:custGeom>
            <a:avLst/>
            <a:gdLst/>
            <a:ahLst/>
            <a:cxnLst>
              <a:cxn ang="0">
                <a:pos x="wd2" y="hd2"/>
              </a:cxn>
              <a:cxn ang="5400000">
                <a:pos x="wd2" y="hd2"/>
              </a:cxn>
              <a:cxn ang="10800000">
                <a:pos x="wd2" y="hd2"/>
              </a:cxn>
              <a:cxn ang="16200000">
                <a:pos x="wd2" y="hd2"/>
              </a:cxn>
            </a:cxnLst>
            <a:rect l="0" t="0" r="r" b="b"/>
            <a:pathLst>
              <a:path w="21600" h="21600" extrusionOk="0">
                <a:moveTo>
                  <a:pt x="15408" y="0"/>
                </a:moveTo>
                <a:cubicBezTo>
                  <a:pt x="14630" y="4238"/>
                  <a:pt x="17289" y="10588"/>
                  <a:pt x="21600" y="12162"/>
                </a:cubicBezTo>
                <a:cubicBezTo>
                  <a:pt x="16384" y="12675"/>
                  <a:pt x="11999" y="17621"/>
                  <a:pt x="11942" y="21600"/>
                </a:cubicBezTo>
                <a:cubicBezTo>
                  <a:pt x="9549" y="16779"/>
                  <a:pt x="3203" y="15020"/>
                  <a:pt x="0" y="15490"/>
                </a:cubicBezTo>
                <a:cubicBezTo>
                  <a:pt x="3299" y="11866"/>
                  <a:pt x="3435" y="5614"/>
                  <a:pt x="2056" y="2242"/>
                </a:cubicBezTo>
                <a:cubicBezTo>
                  <a:pt x="6441" y="3979"/>
                  <a:pt x="12294" y="3439"/>
                  <a:pt x="15408" y="0"/>
                </a:cubicBezTo>
                <a:close/>
              </a:path>
            </a:pathLst>
          </a:custGeom>
          <a:solidFill>
            <a:srgbClr val="00819E"/>
          </a:solidFill>
          <a:ln w="12700">
            <a:miter lim="400000"/>
          </a:ln>
        </p:spPr>
        <p:txBody>
          <a:bodyPr lIns="50800" tIns="50800" rIns="50800" bIns="50800" anchor="ctr"/>
          <a:lstStyle/>
          <a:p>
            <a:endParaRPr sz="700"/>
          </a:p>
        </p:txBody>
      </p:sp>
      <p:grpSp>
        <p:nvGrpSpPr>
          <p:cNvPr id="6" name="Group"/>
          <p:cNvGrpSpPr/>
          <p:nvPr/>
        </p:nvGrpSpPr>
        <p:grpSpPr>
          <a:xfrm>
            <a:off x="5415472" y="2292772"/>
            <a:ext cx="681038" cy="681038"/>
            <a:chOff x="0" y="0"/>
            <a:chExt cx="1816100" cy="1816100"/>
          </a:xfrm>
        </p:grpSpPr>
        <p:sp>
          <p:nvSpPr>
            <p:cNvPr id="7"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8" name="01.png" descr="01.png"/>
            <p:cNvPicPr>
              <a:picLocks noChangeAspect="1"/>
            </p:cNvPicPr>
            <p:nvPr/>
          </p:nvPicPr>
          <p:blipFill>
            <a:blip r:embed="rId2">
              <a:alphaModFix amt="50000"/>
              <a:extLst/>
            </a:blip>
            <a:stretch>
              <a:fillRect/>
            </a:stretch>
          </p:blipFill>
          <p:spPr>
            <a:xfrm>
              <a:off x="285750" y="456092"/>
              <a:ext cx="1206500" cy="827716"/>
            </a:xfrm>
            <a:prstGeom prst="rect">
              <a:avLst/>
            </a:prstGeom>
            <a:ln w="12700" cap="flat">
              <a:noFill/>
              <a:miter lim="400000"/>
            </a:ln>
            <a:effectLst/>
          </p:spPr>
        </p:pic>
      </p:grpSp>
      <p:grpSp>
        <p:nvGrpSpPr>
          <p:cNvPr id="9" name="Group"/>
          <p:cNvGrpSpPr/>
          <p:nvPr/>
        </p:nvGrpSpPr>
        <p:grpSpPr>
          <a:xfrm>
            <a:off x="5853622" y="3140497"/>
            <a:ext cx="681038" cy="681038"/>
            <a:chOff x="0" y="0"/>
            <a:chExt cx="1816100" cy="1816100"/>
          </a:xfrm>
        </p:grpSpPr>
        <p:sp>
          <p:nvSpPr>
            <p:cNvPr id="10"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1" name="02.png" descr="02.png"/>
            <p:cNvPicPr>
              <a:picLocks noChangeAspect="1"/>
            </p:cNvPicPr>
            <p:nvPr/>
          </p:nvPicPr>
          <p:blipFill>
            <a:blip r:embed="rId3">
              <a:alphaModFix amt="50000"/>
              <a:extLst/>
            </a:blip>
            <a:stretch>
              <a:fillRect/>
            </a:stretch>
          </p:blipFill>
          <p:spPr>
            <a:xfrm>
              <a:off x="406400" y="469900"/>
              <a:ext cx="909706" cy="827716"/>
            </a:xfrm>
            <a:prstGeom prst="rect">
              <a:avLst/>
            </a:prstGeom>
            <a:ln w="12700" cap="flat">
              <a:noFill/>
              <a:miter lim="400000"/>
            </a:ln>
            <a:effectLst/>
          </p:spPr>
        </p:pic>
      </p:grpSp>
      <p:grpSp>
        <p:nvGrpSpPr>
          <p:cNvPr id="12" name="Group"/>
          <p:cNvGrpSpPr/>
          <p:nvPr/>
        </p:nvGrpSpPr>
        <p:grpSpPr>
          <a:xfrm>
            <a:off x="5648834" y="4154910"/>
            <a:ext cx="681038" cy="681038"/>
            <a:chOff x="0" y="0"/>
            <a:chExt cx="1816100" cy="1816100"/>
          </a:xfrm>
        </p:grpSpPr>
        <p:sp>
          <p:nvSpPr>
            <p:cNvPr id="13"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4" name="03.png" descr="03.png"/>
            <p:cNvPicPr>
              <a:picLocks noChangeAspect="1"/>
            </p:cNvPicPr>
            <p:nvPr/>
          </p:nvPicPr>
          <p:blipFill>
            <a:blip r:embed="rId4">
              <a:alphaModFix amt="50000"/>
              <a:extLst/>
            </a:blip>
            <a:stretch>
              <a:fillRect/>
            </a:stretch>
          </p:blipFill>
          <p:spPr>
            <a:xfrm>
              <a:off x="304800" y="558800"/>
              <a:ext cx="1206500" cy="656576"/>
            </a:xfrm>
            <a:prstGeom prst="rect">
              <a:avLst/>
            </a:prstGeom>
            <a:ln w="12700" cap="flat">
              <a:noFill/>
              <a:miter lim="400000"/>
            </a:ln>
            <a:effectLst/>
          </p:spPr>
        </p:pic>
      </p:grpSp>
      <p:grpSp>
        <p:nvGrpSpPr>
          <p:cNvPr id="15" name="Group"/>
          <p:cNvGrpSpPr/>
          <p:nvPr/>
        </p:nvGrpSpPr>
        <p:grpSpPr>
          <a:xfrm>
            <a:off x="4986847" y="4874047"/>
            <a:ext cx="681038" cy="681038"/>
            <a:chOff x="0" y="0"/>
            <a:chExt cx="1816100" cy="1816100"/>
          </a:xfrm>
        </p:grpSpPr>
        <p:sp>
          <p:nvSpPr>
            <p:cNvPr id="16"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7" name="04.png" descr="04.png"/>
            <p:cNvPicPr>
              <a:picLocks noChangeAspect="1"/>
            </p:cNvPicPr>
            <p:nvPr/>
          </p:nvPicPr>
          <p:blipFill>
            <a:blip r:embed="rId5">
              <a:alphaModFix amt="50000"/>
              <a:extLst/>
            </a:blip>
            <a:stretch>
              <a:fillRect/>
            </a:stretch>
          </p:blipFill>
          <p:spPr>
            <a:xfrm>
              <a:off x="424905" y="431800"/>
              <a:ext cx="1054101" cy="982636"/>
            </a:xfrm>
            <a:prstGeom prst="rect">
              <a:avLst/>
            </a:prstGeom>
            <a:ln w="12700" cap="flat">
              <a:noFill/>
              <a:miter lim="400000"/>
            </a:ln>
            <a:effectLst/>
          </p:spPr>
        </p:pic>
      </p:grpSp>
      <p:grpSp>
        <p:nvGrpSpPr>
          <p:cNvPr id="18" name="Group"/>
          <p:cNvGrpSpPr/>
          <p:nvPr/>
        </p:nvGrpSpPr>
        <p:grpSpPr>
          <a:xfrm>
            <a:off x="3943859" y="5016922"/>
            <a:ext cx="681038" cy="681038"/>
            <a:chOff x="0" y="0"/>
            <a:chExt cx="1816100" cy="1816100"/>
          </a:xfrm>
        </p:grpSpPr>
        <p:sp>
          <p:nvSpPr>
            <p:cNvPr id="19"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0" name="05.png" descr="05.png"/>
            <p:cNvPicPr>
              <a:picLocks noChangeAspect="1"/>
            </p:cNvPicPr>
            <p:nvPr/>
          </p:nvPicPr>
          <p:blipFill>
            <a:blip r:embed="rId6">
              <a:alphaModFix amt="50000"/>
              <a:extLst/>
            </a:blip>
            <a:stretch>
              <a:fillRect/>
            </a:stretch>
          </p:blipFill>
          <p:spPr>
            <a:xfrm>
              <a:off x="279400" y="482600"/>
              <a:ext cx="1206501" cy="799962"/>
            </a:xfrm>
            <a:prstGeom prst="rect">
              <a:avLst/>
            </a:prstGeom>
            <a:ln w="12700" cap="flat">
              <a:noFill/>
              <a:miter lim="400000"/>
            </a:ln>
            <a:effectLst/>
          </p:spPr>
        </p:pic>
      </p:grpSp>
      <p:grpSp>
        <p:nvGrpSpPr>
          <p:cNvPr id="21" name="Group"/>
          <p:cNvGrpSpPr/>
          <p:nvPr/>
        </p:nvGrpSpPr>
        <p:grpSpPr>
          <a:xfrm>
            <a:off x="3072322" y="4564485"/>
            <a:ext cx="681038" cy="681038"/>
            <a:chOff x="0" y="0"/>
            <a:chExt cx="1816100" cy="1816100"/>
          </a:xfrm>
        </p:grpSpPr>
        <p:sp>
          <p:nvSpPr>
            <p:cNvPr id="22"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3" name="06.png" descr="06.png"/>
            <p:cNvPicPr>
              <a:picLocks noChangeAspect="1"/>
            </p:cNvPicPr>
            <p:nvPr/>
          </p:nvPicPr>
          <p:blipFill>
            <a:blip r:embed="rId7">
              <a:alphaModFix amt="50000"/>
              <a:extLst/>
            </a:blip>
            <a:stretch>
              <a:fillRect/>
            </a:stretch>
          </p:blipFill>
          <p:spPr>
            <a:xfrm>
              <a:off x="431800" y="431800"/>
              <a:ext cx="940586" cy="827716"/>
            </a:xfrm>
            <a:prstGeom prst="rect">
              <a:avLst/>
            </a:prstGeom>
            <a:ln w="12700" cap="flat">
              <a:noFill/>
              <a:miter lim="400000"/>
            </a:ln>
            <a:effectLst/>
          </p:spPr>
        </p:pic>
      </p:grpSp>
      <p:grpSp>
        <p:nvGrpSpPr>
          <p:cNvPr id="24" name="Group"/>
          <p:cNvGrpSpPr/>
          <p:nvPr/>
        </p:nvGrpSpPr>
        <p:grpSpPr>
          <a:xfrm>
            <a:off x="2657984" y="3645322"/>
            <a:ext cx="681038" cy="681038"/>
            <a:chOff x="0" y="0"/>
            <a:chExt cx="1816100" cy="1816100"/>
          </a:xfrm>
        </p:grpSpPr>
        <p:sp>
          <p:nvSpPr>
            <p:cNvPr id="25"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6" name="07.png" descr="07.png"/>
            <p:cNvPicPr>
              <a:picLocks noChangeAspect="1"/>
            </p:cNvPicPr>
            <p:nvPr/>
          </p:nvPicPr>
          <p:blipFill>
            <a:blip r:embed="rId8">
              <a:alphaModFix amt="50000"/>
              <a:extLst/>
            </a:blip>
            <a:stretch>
              <a:fillRect/>
            </a:stretch>
          </p:blipFill>
          <p:spPr>
            <a:xfrm>
              <a:off x="602384" y="330200"/>
              <a:ext cx="741115" cy="1117600"/>
            </a:xfrm>
            <a:prstGeom prst="rect">
              <a:avLst/>
            </a:prstGeom>
            <a:ln w="12700" cap="flat">
              <a:noFill/>
              <a:miter lim="400000"/>
            </a:ln>
            <a:effectLst/>
          </p:spPr>
        </p:pic>
      </p:grpSp>
      <p:grpSp>
        <p:nvGrpSpPr>
          <p:cNvPr id="27" name="Group"/>
          <p:cNvGrpSpPr/>
          <p:nvPr/>
        </p:nvGrpSpPr>
        <p:grpSpPr>
          <a:xfrm>
            <a:off x="2781809" y="2721397"/>
            <a:ext cx="681038" cy="681038"/>
            <a:chOff x="0" y="0"/>
            <a:chExt cx="1816100" cy="1816100"/>
          </a:xfrm>
        </p:grpSpPr>
        <p:sp>
          <p:nvSpPr>
            <p:cNvPr id="28"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9" name="08.png" descr="08.png"/>
            <p:cNvPicPr>
              <a:picLocks noChangeAspect="1"/>
            </p:cNvPicPr>
            <p:nvPr/>
          </p:nvPicPr>
          <p:blipFill>
            <a:blip r:embed="rId9">
              <a:alphaModFix amt="50000"/>
              <a:extLst/>
            </a:blip>
            <a:stretch>
              <a:fillRect/>
            </a:stretch>
          </p:blipFill>
          <p:spPr>
            <a:xfrm>
              <a:off x="469900" y="370514"/>
              <a:ext cx="946046" cy="901701"/>
            </a:xfrm>
            <a:prstGeom prst="rect">
              <a:avLst/>
            </a:prstGeom>
            <a:ln w="12700" cap="flat">
              <a:noFill/>
              <a:miter lim="400000"/>
            </a:ln>
            <a:effectLst/>
          </p:spPr>
        </p:pic>
      </p:grpSp>
      <p:grpSp>
        <p:nvGrpSpPr>
          <p:cNvPr id="30" name="Group"/>
          <p:cNvGrpSpPr/>
          <p:nvPr/>
        </p:nvGrpSpPr>
        <p:grpSpPr>
          <a:xfrm>
            <a:off x="3491422" y="1949872"/>
            <a:ext cx="681038" cy="681038"/>
            <a:chOff x="0" y="0"/>
            <a:chExt cx="1816100" cy="1816100"/>
          </a:xfrm>
        </p:grpSpPr>
        <p:sp>
          <p:nvSpPr>
            <p:cNvPr id="31"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32" name="09.png" descr="09.png"/>
            <p:cNvPicPr>
              <a:picLocks noChangeAspect="1"/>
            </p:cNvPicPr>
            <p:nvPr/>
          </p:nvPicPr>
          <p:blipFill>
            <a:blip r:embed="rId10">
              <a:alphaModFix amt="50000"/>
              <a:extLst/>
            </a:blip>
            <a:stretch>
              <a:fillRect/>
            </a:stretch>
          </p:blipFill>
          <p:spPr>
            <a:xfrm>
              <a:off x="355600" y="444500"/>
              <a:ext cx="1137177" cy="827716"/>
            </a:xfrm>
            <a:prstGeom prst="rect">
              <a:avLst/>
            </a:prstGeom>
            <a:ln w="12700" cap="flat">
              <a:noFill/>
              <a:miter lim="400000"/>
            </a:ln>
            <a:effectLst/>
          </p:spPr>
        </p:pic>
      </p:grpSp>
      <p:grpSp>
        <p:nvGrpSpPr>
          <p:cNvPr id="33" name="Group"/>
          <p:cNvGrpSpPr/>
          <p:nvPr/>
        </p:nvGrpSpPr>
        <p:grpSpPr>
          <a:xfrm>
            <a:off x="4443922" y="1797472"/>
            <a:ext cx="681038" cy="681038"/>
            <a:chOff x="0" y="0"/>
            <a:chExt cx="1816100" cy="1816100"/>
          </a:xfrm>
        </p:grpSpPr>
        <p:sp>
          <p:nvSpPr>
            <p:cNvPr id="34"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35" name="10.png" descr="10.png"/>
            <p:cNvPicPr>
              <a:picLocks noChangeAspect="1"/>
            </p:cNvPicPr>
            <p:nvPr/>
          </p:nvPicPr>
          <p:blipFill>
            <a:blip r:embed="rId11">
              <a:alphaModFix amt="50000"/>
              <a:extLst/>
            </a:blip>
            <a:stretch>
              <a:fillRect/>
            </a:stretch>
          </p:blipFill>
          <p:spPr>
            <a:xfrm>
              <a:off x="337122" y="342145"/>
              <a:ext cx="939801" cy="1083225"/>
            </a:xfrm>
            <a:prstGeom prst="rect">
              <a:avLst/>
            </a:prstGeom>
            <a:ln w="12700" cap="flat">
              <a:noFill/>
              <a:miter lim="400000"/>
            </a:ln>
            <a:effectLst/>
          </p:spPr>
        </p:pic>
      </p:grpSp>
      <p:sp>
        <p:nvSpPr>
          <p:cNvPr id="36" name="Rounded Rectangle"/>
          <p:cNvSpPr/>
          <p:nvPr/>
        </p:nvSpPr>
        <p:spPr>
          <a:xfrm>
            <a:off x="6196522" y="2383260"/>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37" name="Rounded Rectangle"/>
          <p:cNvSpPr/>
          <p:nvPr/>
        </p:nvSpPr>
        <p:spPr>
          <a:xfrm>
            <a:off x="6648959" y="3245272"/>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38" name="Rounded Rectangle"/>
          <p:cNvSpPr/>
          <p:nvPr/>
        </p:nvSpPr>
        <p:spPr>
          <a:xfrm>
            <a:off x="6472747" y="4326360"/>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39" name="Group"/>
          <p:cNvGrpSpPr/>
          <p:nvPr/>
        </p:nvGrpSpPr>
        <p:grpSpPr>
          <a:xfrm>
            <a:off x="5815522" y="5088360"/>
            <a:ext cx="1266825" cy="476250"/>
            <a:chOff x="0" y="0"/>
            <a:chExt cx="3378200" cy="1270000"/>
          </a:xfrm>
        </p:grpSpPr>
        <p:sp>
          <p:nvSpPr>
            <p:cNvPr id="40"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1" name="Essential…"/>
            <p:cNvSpPr/>
            <p:nvPr/>
          </p:nvSpPr>
          <p:spPr>
            <a:xfrm>
              <a:off x="285750" y="114300"/>
              <a:ext cx="2781300" cy="939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grpSp>
        <p:nvGrpSpPr>
          <p:cNvPr id="42" name="Group"/>
          <p:cNvGrpSpPr/>
          <p:nvPr/>
        </p:nvGrpSpPr>
        <p:grpSpPr>
          <a:xfrm>
            <a:off x="2619884" y="5393160"/>
            <a:ext cx="1266825" cy="476250"/>
            <a:chOff x="0" y="0"/>
            <a:chExt cx="3378200" cy="1270000"/>
          </a:xfrm>
        </p:grpSpPr>
        <p:sp>
          <p:nvSpPr>
            <p:cNvPr id="43"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4" name="Advertisement…"/>
            <p:cNvSpPr/>
            <p:nvPr/>
          </p:nvSpPr>
          <p:spPr>
            <a:xfrm>
              <a:off x="114300" y="190500"/>
              <a:ext cx="3149600" cy="939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sp>
        <p:nvSpPr>
          <p:cNvPr id="45" name="Rounded Rectangle"/>
          <p:cNvSpPr/>
          <p:nvPr/>
        </p:nvSpPr>
        <p:spPr>
          <a:xfrm>
            <a:off x="1676909" y="4674022"/>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46" name="Group"/>
          <p:cNvGrpSpPr/>
          <p:nvPr/>
        </p:nvGrpSpPr>
        <p:grpSpPr>
          <a:xfrm>
            <a:off x="1248284" y="3773910"/>
            <a:ext cx="1266825" cy="476250"/>
            <a:chOff x="0" y="0"/>
            <a:chExt cx="3378200" cy="1270000"/>
          </a:xfrm>
        </p:grpSpPr>
        <p:sp>
          <p:nvSpPr>
            <p:cNvPr id="47"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8" name="Research"/>
            <p:cNvSpPr/>
            <p:nvPr/>
          </p:nvSpPr>
          <p:spPr>
            <a:xfrm>
              <a:off x="431800" y="304800"/>
              <a:ext cx="2590800" cy="6477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endParaRPr sz="700" dirty="0"/>
            </a:p>
          </p:txBody>
        </p:sp>
      </p:grpSp>
      <p:sp>
        <p:nvSpPr>
          <p:cNvPr id="49" name="Rounded Rectangle"/>
          <p:cNvSpPr/>
          <p:nvPr/>
        </p:nvSpPr>
        <p:spPr>
          <a:xfrm>
            <a:off x="1391159" y="2835697"/>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50" name="Group"/>
          <p:cNvGrpSpPr/>
          <p:nvPr/>
        </p:nvGrpSpPr>
        <p:grpSpPr>
          <a:xfrm>
            <a:off x="2076959" y="2068935"/>
            <a:ext cx="1266825" cy="476250"/>
            <a:chOff x="0" y="0"/>
            <a:chExt cx="3378200" cy="1270000"/>
          </a:xfrm>
        </p:grpSpPr>
        <p:sp>
          <p:nvSpPr>
            <p:cNvPr id="51"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52" name="Delivery…"/>
            <p:cNvSpPr/>
            <p:nvPr/>
          </p:nvSpPr>
          <p:spPr>
            <a:xfrm>
              <a:off x="285750" y="139700"/>
              <a:ext cx="2781300" cy="939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grpSp>
        <p:nvGrpSpPr>
          <p:cNvPr id="53" name="Group"/>
          <p:cNvGrpSpPr/>
          <p:nvPr/>
        </p:nvGrpSpPr>
        <p:grpSpPr>
          <a:xfrm>
            <a:off x="5244022" y="1730797"/>
            <a:ext cx="1266825" cy="476250"/>
            <a:chOff x="0" y="0"/>
            <a:chExt cx="3378200" cy="1270000"/>
          </a:xfrm>
        </p:grpSpPr>
        <p:sp>
          <p:nvSpPr>
            <p:cNvPr id="54"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55" name="Promote…"/>
            <p:cNvSpPr/>
            <p:nvPr/>
          </p:nvSpPr>
          <p:spPr>
            <a:xfrm>
              <a:off x="323850" y="139700"/>
              <a:ext cx="2781300" cy="939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sp>
        <p:nvSpPr>
          <p:cNvPr id="56" name="Lorem ipsum dolor sit amet, no pri modo agam"/>
          <p:cNvSpPr/>
          <p:nvPr/>
        </p:nvSpPr>
        <p:spPr>
          <a:xfrm>
            <a:off x="3853372" y="3040485"/>
            <a:ext cx="1338263" cy="5857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defRPr sz="3000">
                <a:solidFill>
                  <a:srgbClr val="FFFFFF"/>
                </a:solidFill>
                <a:latin typeface="Helvetica"/>
                <a:ea typeface="Helvetica"/>
                <a:cs typeface="Helvetica"/>
                <a:sym typeface="Helvetica"/>
              </a:defRPr>
            </a:pPr>
            <a:endParaRPr sz="5400" dirty="0"/>
          </a:p>
        </p:txBody>
      </p:sp>
      <p:sp>
        <p:nvSpPr>
          <p:cNvPr id="57" name="矩形 56"/>
          <p:cNvSpPr/>
          <p:nvPr/>
        </p:nvSpPr>
        <p:spPr>
          <a:xfrm>
            <a:off x="3981280" y="3481432"/>
            <a:ext cx="1217000" cy="401905"/>
          </a:xfrm>
          <a:prstGeom prst="rect">
            <a:avLst/>
          </a:prstGeom>
        </p:spPr>
        <p:txBody>
          <a:bodyPr wrap="none">
            <a:spAutoFit/>
          </a:bodyPr>
          <a:lstStyle/>
          <a:p>
            <a:pPr marL="0" lvl="1" indent="0" algn="dist">
              <a:lnSpc>
                <a:spcPct val="110000"/>
              </a:lnSpc>
              <a:defRPr sz="1800">
                <a:solidFill>
                  <a:srgbClr val="FFFFFF"/>
                </a:solidFill>
                <a:latin typeface="Helvetica"/>
                <a:ea typeface="Helvetica"/>
                <a:cs typeface="Helvetica"/>
                <a:sym typeface="Helvetica"/>
              </a:defRPr>
            </a:pPr>
            <a:r>
              <a:rPr lang="zh-CN" altLang="en-US" sz="2000" b="1" smtClean="0"/>
              <a:t>推荐系统</a:t>
            </a:r>
            <a:endParaRPr lang="zh-CN" altLang="en-US" sz="2000" b="1" dirty="0"/>
          </a:p>
        </p:txBody>
      </p:sp>
      <p:sp>
        <p:nvSpPr>
          <p:cNvPr id="58" name="Contact Info"/>
          <p:cNvSpPr/>
          <p:nvPr/>
        </p:nvSpPr>
        <p:spPr>
          <a:xfrm>
            <a:off x="5329352" y="1851294"/>
            <a:ext cx="1167571"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证券、理财</a:t>
            </a:r>
            <a:endParaRPr sz="1600" b="1" dirty="0"/>
          </a:p>
        </p:txBody>
      </p:sp>
      <p:sp>
        <p:nvSpPr>
          <p:cNvPr id="59" name="Contact Info"/>
          <p:cNvSpPr/>
          <p:nvPr/>
        </p:nvSpPr>
        <p:spPr>
          <a:xfrm>
            <a:off x="2151680" y="2171640"/>
            <a:ext cx="1167571" cy="2949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个性化音乐</a:t>
            </a:r>
            <a:endParaRPr sz="1600" b="1" dirty="0"/>
          </a:p>
        </p:txBody>
      </p:sp>
      <p:sp>
        <p:nvSpPr>
          <p:cNvPr id="60" name="Contact Info"/>
          <p:cNvSpPr/>
          <p:nvPr/>
        </p:nvSpPr>
        <p:spPr>
          <a:xfrm>
            <a:off x="1547664" y="2937740"/>
            <a:ext cx="1071159"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电子商务</a:t>
            </a:r>
            <a:endParaRPr sz="1600" b="1" dirty="0"/>
          </a:p>
        </p:txBody>
      </p:sp>
      <p:sp>
        <p:nvSpPr>
          <p:cNvPr id="61" name="Contact Info"/>
          <p:cNvSpPr/>
          <p:nvPr/>
        </p:nvSpPr>
        <p:spPr>
          <a:xfrm>
            <a:off x="1458366" y="3881619"/>
            <a:ext cx="1071159"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电影视频</a:t>
            </a:r>
            <a:endParaRPr sz="1600" b="1" dirty="0"/>
          </a:p>
        </p:txBody>
      </p:sp>
      <p:sp>
        <p:nvSpPr>
          <p:cNvPr id="62" name="Contact Info"/>
          <p:cNvSpPr/>
          <p:nvPr/>
        </p:nvSpPr>
        <p:spPr>
          <a:xfrm>
            <a:off x="1834770" y="4777432"/>
            <a:ext cx="1071159"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社交网络</a:t>
            </a:r>
            <a:endParaRPr sz="1600" b="1" dirty="0"/>
          </a:p>
        </p:txBody>
      </p:sp>
      <p:sp>
        <p:nvSpPr>
          <p:cNvPr id="63" name="Contact Info"/>
          <p:cNvSpPr/>
          <p:nvPr/>
        </p:nvSpPr>
        <p:spPr>
          <a:xfrm>
            <a:off x="2699793" y="5506997"/>
            <a:ext cx="1155038"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个性化阅读</a:t>
            </a:r>
            <a:endParaRPr sz="1600" b="1" dirty="0"/>
          </a:p>
        </p:txBody>
      </p:sp>
      <p:sp>
        <p:nvSpPr>
          <p:cNvPr id="64" name="Contact Info"/>
          <p:cNvSpPr/>
          <p:nvPr/>
        </p:nvSpPr>
        <p:spPr>
          <a:xfrm>
            <a:off x="5886960" y="5208113"/>
            <a:ext cx="1155038"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位置服务</a:t>
            </a:r>
            <a:endParaRPr sz="1600" b="1" dirty="0"/>
          </a:p>
        </p:txBody>
      </p:sp>
      <p:sp>
        <p:nvSpPr>
          <p:cNvPr id="65" name="Contact Info"/>
          <p:cNvSpPr/>
          <p:nvPr/>
        </p:nvSpPr>
        <p:spPr>
          <a:xfrm>
            <a:off x="6534660" y="4446857"/>
            <a:ext cx="1155038"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个性化邮件</a:t>
            </a:r>
            <a:endParaRPr sz="1600" b="1" dirty="0"/>
          </a:p>
        </p:txBody>
      </p:sp>
      <p:sp>
        <p:nvSpPr>
          <p:cNvPr id="66" name="Contact Info"/>
          <p:cNvSpPr/>
          <p:nvPr/>
        </p:nvSpPr>
        <p:spPr>
          <a:xfrm>
            <a:off x="6719619" y="3355627"/>
            <a:ext cx="1155038"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个性化广告</a:t>
            </a:r>
            <a:endParaRPr sz="1600" b="1" dirty="0"/>
          </a:p>
        </p:txBody>
      </p:sp>
      <p:sp>
        <p:nvSpPr>
          <p:cNvPr id="67" name="Contact Info"/>
          <p:cNvSpPr/>
          <p:nvPr/>
        </p:nvSpPr>
        <p:spPr>
          <a:xfrm>
            <a:off x="6252415" y="2495895"/>
            <a:ext cx="1155038" cy="2795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个性化旅游</a:t>
            </a:r>
            <a:endParaRPr sz="1600" b="1" dirty="0"/>
          </a:p>
        </p:txBody>
      </p:sp>
      <p:pic>
        <p:nvPicPr>
          <p:cNvPr id="68" name="Picture 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8209" y="1484784"/>
            <a:ext cx="5586095" cy="2075180"/>
          </a:xfrm>
          <a:prstGeom prst="rect">
            <a:avLst/>
          </a:prstGeom>
          <a:noFill/>
          <a:ln>
            <a:noFill/>
          </a:ln>
        </p:spPr>
      </p:pic>
      <p:pic>
        <p:nvPicPr>
          <p:cNvPr id="69" name="Picture 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7544" y="3941180"/>
            <a:ext cx="3528392" cy="2097594"/>
          </a:xfrm>
          <a:prstGeom prst="rect">
            <a:avLst/>
          </a:prstGeom>
          <a:noFill/>
          <a:ln>
            <a:noFill/>
          </a:ln>
        </p:spPr>
      </p:pic>
      <p:pic>
        <p:nvPicPr>
          <p:cNvPr id="70" name="Picture 1"/>
          <p:cNvPicPr/>
          <p:nvPr/>
        </p:nvPicPr>
        <p:blipFill>
          <a:blip r:embed="rId14">
            <a:extLst>
              <a:ext uri="{28A0092B-C50C-407E-A947-70E740481C1C}">
                <a14:useLocalDpi xmlns:a14="http://schemas.microsoft.com/office/drawing/2010/main" val="0"/>
              </a:ext>
            </a:extLst>
          </a:blip>
          <a:srcRect/>
          <a:stretch>
            <a:fillRect/>
          </a:stretch>
        </p:blipFill>
        <p:spPr bwMode="auto">
          <a:xfrm>
            <a:off x="4644008" y="4063546"/>
            <a:ext cx="4353704" cy="2227903"/>
          </a:xfrm>
          <a:prstGeom prst="rect">
            <a:avLst/>
          </a:prstGeom>
          <a:noFill/>
          <a:ln>
            <a:noFill/>
          </a:ln>
        </p:spPr>
      </p:pic>
      <p:pic>
        <p:nvPicPr>
          <p:cNvPr id="71" name="Picture 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13321" y="1699640"/>
            <a:ext cx="3573815" cy="2629336"/>
          </a:xfrm>
          <a:prstGeom prst="rect">
            <a:avLst/>
          </a:prstGeom>
          <a:noFill/>
          <a:ln>
            <a:noFill/>
          </a:ln>
        </p:spPr>
      </p:pic>
    </p:spTree>
    <p:extLst>
      <p:ext uri="{BB962C8B-B14F-4D97-AF65-F5344CB8AC3E}">
        <p14:creationId xmlns:p14="http://schemas.microsoft.com/office/powerpoint/2010/main" val="26728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down)">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1526632"/>
            <a:ext cx="3221889" cy="2118392"/>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188" y="1655564"/>
            <a:ext cx="3062772" cy="177343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530" y="3865003"/>
            <a:ext cx="6233806" cy="2372309"/>
          </a:xfrm>
          <a:prstGeom prst="rect">
            <a:avLst/>
          </a:prstGeom>
        </p:spPr>
      </p:pic>
    </p:spTree>
    <p:extLst>
      <p:ext uri="{BB962C8B-B14F-4D97-AF65-F5344CB8AC3E}">
        <p14:creationId xmlns:p14="http://schemas.microsoft.com/office/powerpoint/2010/main" val="9064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340768"/>
            <a:ext cx="8229600" cy="2376264"/>
          </a:xfrm>
        </p:spPr>
        <p:txBody>
          <a:bodyPr>
            <a:noAutofit/>
          </a:bodyPr>
          <a:lstStyle/>
          <a:p>
            <a:pPr>
              <a:lnSpc>
                <a:spcPct val="200000"/>
              </a:lnSpc>
            </a:pPr>
            <a:r>
              <a:rPr lang="zh-CN" altLang="en-US" sz="1800">
                <a:solidFill>
                  <a:schemeClr val="tx1">
                    <a:lumMod val="65000"/>
                    <a:lumOff val="35000"/>
                  </a:schemeClr>
                </a:solidFill>
                <a:latin typeface="微软雅黑" pitchFamily="34" charset="-122"/>
                <a:ea typeface="微软雅黑" pitchFamily="34" charset="-122"/>
              </a:rPr>
              <a:t>利用用户和物品的特征信息，给用户推荐那些具有用户喜欢的特征的物品。</a:t>
            </a:r>
            <a:endParaRPr lang="en-US" altLang="zh-CN" sz="18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利用</a:t>
            </a:r>
            <a:r>
              <a:rPr lang="zh-CN" altLang="en-US" sz="1800">
                <a:solidFill>
                  <a:schemeClr val="tx1">
                    <a:lumMod val="65000"/>
                    <a:lumOff val="35000"/>
                  </a:schemeClr>
                </a:solidFill>
                <a:latin typeface="微软雅黑" pitchFamily="34" charset="-122"/>
                <a:ea typeface="微软雅黑" pitchFamily="34" charset="-122"/>
              </a:rPr>
              <a:t>用户喜欢过的物品，给用户推荐与他喜欢过的物品相似的物品</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利用</a:t>
            </a:r>
            <a:r>
              <a:rPr lang="zh-CN" altLang="en-US" sz="1800">
                <a:solidFill>
                  <a:schemeClr val="tx1">
                    <a:lumMod val="65000"/>
                    <a:lumOff val="35000"/>
                  </a:schemeClr>
                </a:solidFill>
                <a:latin typeface="微软雅黑" pitchFamily="34" charset="-122"/>
                <a:ea typeface="微软雅黑" pitchFamily="34" charset="-122"/>
              </a:rPr>
              <a:t>和用户相似的其他用户，给用户推荐那些和他们兴趣爱好相似的其他用户喜欢的物品</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smtClean="0">
              <a:solidFill>
                <a:schemeClr val="tx1">
                  <a:lumMod val="65000"/>
                  <a:lumOff val="3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595554" y="3645024"/>
            <a:ext cx="7864878" cy="2548099"/>
          </a:xfrm>
          <a:prstGeom prst="rect">
            <a:avLst/>
          </a:prstGeom>
        </p:spPr>
      </p:pic>
    </p:spTree>
    <p:extLst>
      <p:ext uri="{BB962C8B-B14F-4D97-AF65-F5344CB8AC3E}">
        <p14:creationId xmlns:p14="http://schemas.microsoft.com/office/powerpoint/2010/main" val="34435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628800"/>
            <a:ext cx="8229600" cy="4392488"/>
          </a:xfrm>
        </p:spPr>
        <p:txBody>
          <a:bodyPr>
            <a:noAutofit/>
          </a:bodyPr>
          <a:lstStyle/>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知你所想，精准推送</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用户和物品的特征信息，给用户推荐那些具有用户喜欢的特征的物品。</a:t>
            </a:r>
            <a:endParaRPr lang="en-US" altLang="zh-CN" sz="16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物</a:t>
            </a:r>
            <a:r>
              <a:rPr lang="zh-CN" altLang="en-US" sz="2000">
                <a:solidFill>
                  <a:schemeClr val="tx1">
                    <a:lumMod val="65000"/>
                    <a:lumOff val="35000"/>
                  </a:schemeClr>
                </a:solidFill>
                <a:latin typeface="微软雅黑" pitchFamily="34" charset="-122"/>
                <a:ea typeface="微软雅黑" pitchFamily="34" charset="-122"/>
              </a:rPr>
              <a:t>以群分</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用户喜欢过的物品，给用户推荐与他喜欢过的物品相似的物品</a:t>
            </a:r>
            <a:r>
              <a:rPr lang="zh-CN" altLang="en-US" sz="1600" smtClean="0">
                <a:solidFill>
                  <a:schemeClr val="tx1">
                    <a:lumMod val="65000"/>
                    <a:lumOff val="35000"/>
                  </a:schemeClr>
                </a:solidFill>
                <a:latin typeface="微软雅黑" pitchFamily="34" charset="-122"/>
                <a:ea typeface="微软雅黑" pitchFamily="34" charset="-122"/>
              </a:rPr>
              <a:t>。</a:t>
            </a:r>
            <a:endParaRPr lang="en-US" altLang="zh-CN" sz="16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人</a:t>
            </a:r>
            <a:r>
              <a:rPr lang="zh-CN" altLang="en-US" sz="2000">
                <a:solidFill>
                  <a:schemeClr val="tx1">
                    <a:lumMod val="65000"/>
                    <a:lumOff val="35000"/>
                  </a:schemeClr>
                </a:solidFill>
                <a:latin typeface="微软雅黑" pitchFamily="34" charset="-122"/>
                <a:ea typeface="微软雅黑" pitchFamily="34" charset="-122"/>
              </a:rPr>
              <a:t>以</a:t>
            </a:r>
            <a:r>
              <a:rPr lang="zh-CN" altLang="en-US" sz="2000" smtClean="0">
                <a:solidFill>
                  <a:schemeClr val="tx1">
                    <a:lumMod val="65000"/>
                    <a:lumOff val="35000"/>
                  </a:schemeClr>
                </a:solidFill>
                <a:latin typeface="微软雅黑" pitchFamily="34" charset="-122"/>
                <a:ea typeface="微软雅黑" pitchFamily="34" charset="-122"/>
              </a:rPr>
              <a:t>类聚</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和用户相似的其他用户，给用户推荐那些和他们兴趣爱好相似的其他用户喜欢的物品</a:t>
            </a:r>
            <a:r>
              <a:rPr lang="zh-CN" altLang="en-US" sz="1600" smtClean="0">
                <a:solidFill>
                  <a:schemeClr val="tx1">
                    <a:lumMod val="65000"/>
                    <a:lumOff val="35000"/>
                  </a:schemeClr>
                </a:solidFill>
                <a:latin typeface="微软雅黑" pitchFamily="34" charset="-122"/>
                <a:ea typeface="微软雅黑" pitchFamily="34" charset="-122"/>
              </a:rPr>
              <a:t>。</a:t>
            </a:r>
            <a:endParaRPr lang="en-US" altLang="zh-CN" sz="16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890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16063</TotalTime>
  <Words>1768</Words>
  <Application>Microsoft Office PowerPoint</Application>
  <PresentationFormat>全屏显示(4:3)</PresentationFormat>
  <Paragraphs>277</Paragraphs>
  <Slides>28</Slides>
  <Notes>20</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推荐系统简介</vt:lpstr>
      <vt:lpstr>主要内容</vt:lpstr>
      <vt:lpstr>我们面对的问题</vt:lpstr>
      <vt:lpstr>推荐系统的目的</vt:lpstr>
      <vt:lpstr>推荐系统的目的</vt:lpstr>
      <vt:lpstr>推荐系统的应用</vt:lpstr>
      <vt:lpstr>推荐系统的基本思想</vt:lpstr>
      <vt:lpstr>推荐系统的基本思想</vt:lpstr>
      <vt:lpstr>推荐系统的基本思想</vt:lpstr>
      <vt:lpstr>推荐系统的数据分析</vt:lpstr>
      <vt:lpstr>推荐系统的数据分析</vt:lpstr>
      <vt:lpstr>推荐系统的分类</vt:lpstr>
      <vt:lpstr>推荐系统分类</vt:lpstr>
      <vt:lpstr>推荐算法简介</vt:lpstr>
      <vt:lpstr>基于人口统计学的推荐算法</vt:lpstr>
      <vt:lpstr>基于内容的推荐算法</vt:lpstr>
      <vt:lpstr>基于协同过滤的推荐算法</vt:lpstr>
      <vt:lpstr>  协同过滤（CF）推荐方法</vt:lpstr>
      <vt:lpstr>基于用户的协同过滤</vt:lpstr>
      <vt:lpstr>基于物品的协同过滤</vt:lpstr>
      <vt:lpstr>混合推荐</vt:lpstr>
      <vt:lpstr>推荐系统评测</vt:lpstr>
      <vt:lpstr>推荐系统实验方法</vt:lpstr>
      <vt:lpstr>推荐系统评测指标</vt:lpstr>
      <vt:lpstr>推荐准确度评测</vt:lpstr>
      <vt:lpstr>准确率、精确率和召回率</vt:lpstr>
      <vt:lpstr>准确率、精确率和召回率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3_推荐系统简介</dc:title>
  <dc:creator>wushengran</dc:creator>
  <cp:lastModifiedBy>Thingkpad</cp:lastModifiedBy>
  <cp:revision>225</cp:revision>
  <dcterms:created xsi:type="dcterms:W3CDTF">2017-11-14T06:09:04Z</dcterms:created>
  <dcterms:modified xsi:type="dcterms:W3CDTF">2019-02-22T02:07:28Z</dcterms:modified>
</cp:coreProperties>
</file>